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</p:sldMasterIdLst>
  <p:notesMasterIdLst>
    <p:notesMasterId r:id="rId20"/>
  </p:notesMasterIdLst>
  <p:sldIdLst>
    <p:sldId id="305" r:id="rId2"/>
    <p:sldId id="257" r:id="rId3"/>
    <p:sldId id="341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5" r:id="rId17"/>
    <p:sldId id="354" r:id="rId18"/>
    <p:sldId id="356" r:id="rId19"/>
  </p:sldIdLst>
  <p:sldSz cx="12192000" cy="6858000"/>
  <p:notesSz cx="12192000" cy="6858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5AAFA58C-116D-4DBA-BD4E-A286981AFDA7}">
          <p14:sldIdLst>
            <p14:sldId id="305"/>
            <p14:sldId id="257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</p14:sldIdLst>
        </p14:section>
        <p14:section name="Sección sin título" id="{4A5E5752-A68C-43F1-BB78-37C34E325BEC}">
          <p14:sldIdLst>
            <p14:sldId id="351"/>
            <p14:sldId id="352"/>
            <p14:sldId id="353"/>
            <p14:sldId id="355"/>
            <p14:sldId id="354"/>
            <p14:sldId id="3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la Alanis" initials="PA" lastIdx="3" clrIdx="0">
    <p:extLst>
      <p:ext uri="{19B8F6BF-5375-455C-9EA6-DF929625EA0E}">
        <p15:presenceInfo xmlns:p15="http://schemas.microsoft.com/office/powerpoint/2012/main" userId="Perla Alan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66FF33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3511" autoAdjust="0"/>
  </p:normalViewPr>
  <p:slideViewPr>
    <p:cSldViewPr>
      <p:cViewPr varScale="1">
        <p:scale>
          <a:sx n="65" d="100"/>
          <a:sy n="65" d="100"/>
        </p:scale>
        <p:origin x="94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367FF-27FB-4FEF-A799-83E94EFBE0B5}" type="datetimeFigureOut">
              <a:rPr lang="es-MX" smtClean="0"/>
              <a:t>28/10/2025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93BC7-A3DC-49FF-94BD-7B0FC98B6E6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17994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EF38E-D590-4A1A-9954-5B2E9DD6C9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4BA90E-CCB5-4CA1-833D-AFED696B02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EF102F-36CE-49F7-B8FF-987690D4B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319185-19E4-4040-ABC7-7EF8FD577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2CDB6E-6981-4780-A5D4-0C04F31BA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70908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17CC59-9F09-4AF8-A71B-89251CF21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994FDD-579A-4FF4-86A7-AB3E0949F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D6D8CD-94B6-431F-B42E-A885A68A3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90F0D9-91CB-4B47-A7F1-291B2D85A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5DCD8E-1A6A-4253-8996-E00564044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81040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F97E0D7-0CF0-4E16-B1C2-D6A70B939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9798DC3-6E98-4122-9A7C-031E9FC85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8C9B2E-C60B-4772-92C6-B808C2B3A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381322-732D-43AC-9C52-D965A963F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CBF970-24F0-437F-84BF-C763D958B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83178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5401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DEC6EC-BFD7-4640-B26A-8673FAF0B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0BA84F-D328-40EA-81FC-5DC73D024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12E5AF-5DEF-4BA8-9405-C248BB1C7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295497-0978-43BC-BF13-E9C8D8359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B73087-ED1C-4F62-AFCE-1A0113EB9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71048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11D6C2-F5C8-4229-B373-400947B32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D44490-81B9-4204-B8CB-19288FFBC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BF5A07-510B-43DD-ABF7-2489C61A3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75CE8C-177E-4057-907B-A0D18D012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0408DC-A559-449F-B3AC-1BCCD54DB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9636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870BFA-F7E6-4F0B-B4BF-85A40BE6C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141306-F046-440B-92EE-51D959AF16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7A7B55-7D62-48D8-B9AB-C7B423068E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95E150-9482-4DE8-9E63-47F3FD2ED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10/28/2025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B75791-4A06-41E2-8187-4A008795B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7BAE14-0395-4A5A-9EFD-83B21F98E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4023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034D46-FD96-43B5-B8F4-B59978A6D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59A4D6-E620-470A-93C0-FE38D77CF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FAE0B0B-7460-498F-81F6-CEAFE123D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7F797F4-DF65-4177-8BD1-6FD4FE004D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B8DE752-D948-404B-A0F6-1DCA0C51F1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26195DB-364F-4B1A-BAB6-4FA0326B2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10/28/2025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C1D8665-83F6-4C3D-867D-6234D5AA1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CE1DB25-24D2-4F41-AD01-400D608B6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29906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A3BC81-241F-4EBF-B7C5-06E7FAFFB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6CC9439-1D3D-43E6-9678-34D52CFC1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10/28/2025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3225F97-CA80-450B-8259-C493DDB48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255DB34-1467-42FF-9B16-685D1ADD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6413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4558B5-60D6-4263-B131-B7CF02601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10/28/2025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FD1B11C-9B85-479E-8EA5-E4BD2EA8D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0F3591-EA6C-486A-B15A-6951BFFBC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9152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22E404-049A-4D92-864D-B45BFCCD9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C12E46-80CC-4681-9DAB-83FAE2DA0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98ACE7F-89C3-447D-B76C-835BA6643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E00702-229D-4D47-A9EB-49F4B29BB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10/28/2025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16A893-B176-4116-83A3-8DEF4F70A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38A625-3A76-4299-87F7-9AA2B4D40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7914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61D8AE-13CB-4EAB-B31A-B07AEAA97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1EA94C3-0A70-4433-90B0-CD4E86D424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F84CDA-B5A0-4958-87FD-D3490A3D2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2D2FC5B-4607-465F-9E59-1AF4FF1D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10/28/2025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B051E0-B284-49F5-BD15-C51347BE5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0917E8-16DF-4E4A-A384-829AA9162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01910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E0034E8-99FE-478D-9EC4-4794935A2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110D18-DA96-47CD-AE52-BBA66DDFD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1EDCA8-C1AB-47E7-A972-B855C4BE00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10/28/2025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D22C14-AD87-4DB6-9C19-73DA6D7DCE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E34D3E-44B1-4B28-B04F-86D6E4A3C3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3671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12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27.png"/><Relationship Id="rId5" Type="http://schemas.openxmlformats.org/officeDocument/2006/relationships/image" Target="../media/image4.svg"/><Relationship Id="rId15" Type="http://schemas.microsoft.com/office/2007/relationships/hdphoto" Target="../media/hdphoto2.wdp"/><Relationship Id="rId10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30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31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12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2.jpeg"/><Relationship Id="rId5" Type="http://schemas.openxmlformats.org/officeDocument/2006/relationships/image" Target="../media/image4.svg"/><Relationship Id="rId10" Type="http://schemas.openxmlformats.org/officeDocument/2006/relationships/hyperlink" Target="https://acapulco.tecnm.mx/residencias-profesionales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image" Target="../media/image4.svg"/><Relationship Id="rId10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33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12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13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2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5.png"/><Relationship Id="rId5" Type="http://schemas.openxmlformats.org/officeDocument/2006/relationships/image" Target="../media/image4.sv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2322088"/>
            <a:ext cx="11386669" cy="33958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66925" marR="5080" indent="-2054860" algn="ctr">
              <a:lnSpc>
                <a:spcPct val="100000"/>
              </a:lnSpc>
              <a:spcBef>
                <a:spcPts val="100"/>
              </a:spcBef>
            </a:pPr>
            <a:r>
              <a:rPr lang="es-MX" sz="5400" b="1" spc="-5" dirty="0">
                <a:solidFill>
                  <a:srgbClr val="006FC0"/>
                </a:solidFill>
                <a:latin typeface="Montserrat" panose="00000500000000000000" pitchFamily="2" charset="0"/>
                <a:cs typeface="Courier New"/>
              </a:rPr>
              <a:t>Gestión Tecnológica</a:t>
            </a:r>
          </a:p>
          <a:p>
            <a:pPr marL="2066925" marR="5080" indent="-2054860" algn="ctr">
              <a:lnSpc>
                <a:spcPct val="100000"/>
              </a:lnSpc>
              <a:spcBef>
                <a:spcPts val="100"/>
              </a:spcBef>
            </a:pPr>
            <a:r>
              <a:rPr lang="es-MX" sz="5400" b="1" spc="-5" dirty="0">
                <a:solidFill>
                  <a:srgbClr val="006FC0"/>
                </a:solidFill>
                <a:latin typeface="Montserrat" panose="00000500000000000000" pitchFamily="2" charset="0"/>
                <a:cs typeface="Courier New"/>
              </a:rPr>
              <a:t>Y Vinculación</a:t>
            </a:r>
            <a:endParaRPr lang="es-MX" sz="5400" dirty="0">
              <a:latin typeface="Montserrat" panose="00000500000000000000" pitchFamily="2" charset="0"/>
              <a:cs typeface="Courier New"/>
            </a:endParaRPr>
          </a:p>
          <a:p>
            <a:pPr marL="2066925" marR="5080" indent="-2054860" algn="ctr">
              <a:lnSpc>
                <a:spcPct val="100000"/>
              </a:lnSpc>
              <a:spcBef>
                <a:spcPts val="100"/>
              </a:spcBef>
            </a:pPr>
            <a:r>
              <a:rPr lang="es-MX" sz="3600" b="1" spc="-20" dirty="0">
                <a:solidFill>
                  <a:srgbClr val="7E7E7E"/>
                </a:solidFill>
                <a:cs typeface="Calibri"/>
              </a:rPr>
              <a:t>https://vin_acapulco.tecnm.mx/</a:t>
            </a:r>
            <a:endParaRPr lang="es-MX" sz="3600" b="1" spc="-20" dirty="0">
              <a:solidFill>
                <a:srgbClr val="7E7E7E"/>
              </a:solidFill>
              <a:latin typeface="Calibri"/>
              <a:cs typeface="Calibri"/>
            </a:endParaRPr>
          </a:p>
          <a:p>
            <a:pPr marL="967740" algn="ctr">
              <a:lnSpc>
                <a:spcPts val="4785"/>
              </a:lnSpc>
              <a:spcBef>
                <a:spcPts val="4145"/>
              </a:spcBef>
            </a:pPr>
            <a:endParaRPr sz="4000" dirty="0">
              <a:latin typeface="Calibri"/>
              <a:cs typeface="Calibri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2971800" y="1436785"/>
            <a:ext cx="6087491" cy="548139"/>
            <a:chOff x="2587701" y="1845103"/>
            <a:chExt cx="4859782" cy="548139"/>
          </a:xfrm>
        </p:grpSpPr>
        <p:sp>
          <p:nvSpPr>
            <p:cNvPr id="16" name="object 3"/>
            <p:cNvSpPr txBox="1"/>
            <p:nvPr/>
          </p:nvSpPr>
          <p:spPr>
            <a:xfrm>
              <a:off x="2587701" y="2134197"/>
              <a:ext cx="4859782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Departamento</a:t>
              </a:r>
              <a:r>
                <a:rPr sz="1600" b="1" spc="-35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de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Gestión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15" dirty="0">
                  <a:solidFill>
                    <a:srgbClr val="A6A6A6"/>
                  </a:solidFill>
                  <a:latin typeface="Calibri"/>
                  <a:cs typeface="Calibri"/>
                </a:rPr>
                <a:t>Tecnológica</a:t>
              </a:r>
              <a:r>
                <a:rPr sz="1600" b="1" spc="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y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Vinculación</a:t>
              </a:r>
              <a:endParaRPr sz="1600" b="1" dirty="0">
                <a:latin typeface="Calibri"/>
                <a:cs typeface="Calibri"/>
              </a:endParaRPr>
            </a:p>
          </p:txBody>
        </p:sp>
        <p:sp>
          <p:nvSpPr>
            <p:cNvPr id="17" name="object 8"/>
            <p:cNvSpPr txBox="1"/>
            <p:nvPr/>
          </p:nvSpPr>
          <p:spPr>
            <a:xfrm>
              <a:off x="2587701" y="1845103"/>
              <a:ext cx="4859782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s-MX" sz="2000" b="1" spc="-10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Instituto Tecnológico de Acapulco</a:t>
              </a:r>
              <a:endParaRPr sz="2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14" name="Imagen 1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9A106E9A-3E9E-4403-8DC7-5BBC3657864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1" t="3875" r="3487" b="85775"/>
          <a:stretch/>
        </p:blipFill>
        <p:spPr>
          <a:xfrm>
            <a:off x="9829800" y="34455"/>
            <a:ext cx="2210839" cy="1260945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0CFDF72-AE1D-4BFD-AA54-A671299B648E}"/>
              </a:ext>
            </a:extLst>
          </p:cNvPr>
          <p:cNvPicPr/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25"/>
          <a:stretch/>
        </p:blipFill>
        <p:spPr bwMode="auto">
          <a:xfrm>
            <a:off x="-301375" y="381000"/>
            <a:ext cx="3196975" cy="5812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ráfico 1">
            <a:extLst>
              <a:ext uri="{FF2B5EF4-FFF2-40B4-BE49-F238E27FC236}">
                <a16:creationId xmlns:a16="http://schemas.microsoft.com/office/drawing/2014/main" id="{E0EA203C-AE86-4D32-9F5A-729EFA05151D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4800" y="265953"/>
            <a:ext cx="6324600" cy="803746"/>
          </a:xfrm>
          <a:prstGeom prst="rect">
            <a:avLst/>
          </a:prstGeom>
        </p:spPr>
      </p:pic>
      <p:pic>
        <p:nvPicPr>
          <p:cNvPr id="20" name="Imagen 19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3DC4EF63-60B5-45BA-A2C3-806E0723EC6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64" b="4233"/>
          <a:stretch/>
        </p:blipFill>
        <p:spPr>
          <a:xfrm>
            <a:off x="685800" y="5797677"/>
            <a:ext cx="9829800" cy="960088"/>
          </a:xfrm>
          <a:prstGeom prst="rect">
            <a:avLst/>
          </a:prstGeom>
        </p:spPr>
      </p:pic>
      <p:pic>
        <p:nvPicPr>
          <p:cNvPr id="23" name="Imagen 22" descr="Logotipo&#10;&#10;Descripción generada automáticamente">
            <a:extLst>
              <a:ext uri="{FF2B5EF4-FFF2-40B4-BE49-F238E27FC236}">
                <a16:creationId xmlns:a16="http://schemas.microsoft.com/office/drawing/2014/main" id="{336B60B5-EFBF-4F60-844A-5B1B45798BF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836828"/>
            <a:ext cx="603250" cy="356235"/>
          </a:xfrm>
          <a:prstGeom prst="rect">
            <a:avLst/>
          </a:prstGeom>
        </p:spPr>
      </p:pic>
      <p:pic>
        <p:nvPicPr>
          <p:cNvPr id="24" name="Imagen 23" descr="Diagrama, Círculo&#10;&#10;Descripción generada automáticamente">
            <a:extLst>
              <a:ext uri="{FF2B5EF4-FFF2-40B4-BE49-F238E27FC236}">
                <a16:creationId xmlns:a16="http://schemas.microsoft.com/office/drawing/2014/main" id="{2D7B8EB0-6402-4625-A94D-8279FF08009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576" y="5797677"/>
            <a:ext cx="386715" cy="434340"/>
          </a:xfrm>
          <a:prstGeom prst="rect">
            <a:avLst/>
          </a:prstGeom>
        </p:spPr>
      </p:pic>
      <p:pic>
        <p:nvPicPr>
          <p:cNvPr id="25" name="Imagen 24" descr="Logotipo, Icono&#10;&#10;Descripción generada automáticamente">
            <a:extLst>
              <a:ext uri="{FF2B5EF4-FFF2-40B4-BE49-F238E27FC236}">
                <a16:creationId xmlns:a16="http://schemas.microsoft.com/office/drawing/2014/main" id="{D38774C7-33AA-4236-A80D-13C26CBD5765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997" y="5836828"/>
            <a:ext cx="367030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25" descr="Texto&#10;&#10;Descripción generada automáticamente">
            <a:extLst>
              <a:ext uri="{FF2B5EF4-FFF2-40B4-BE49-F238E27FC236}">
                <a16:creationId xmlns:a16="http://schemas.microsoft.com/office/drawing/2014/main" id="{540E3B45-F70D-42EB-83B7-0A346B55E07A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487" y="5846353"/>
            <a:ext cx="791845" cy="346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n 26" descr="Un conjunto de letras blancas en un fondo azul&#10;&#10;Descripción generada automáticamente con confianza media">
            <a:extLst>
              <a:ext uri="{FF2B5EF4-FFF2-40B4-BE49-F238E27FC236}">
                <a16:creationId xmlns:a16="http://schemas.microsoft.com/office/drawing/2014/main" id="{3BCCBBC5-2CE8-4E77-B3DF-A463E07B3E7E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416" y="5797966"/>
            <a:ext cx="358851" cy="41402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Cuadro de texto 2">
            <a:extLst>
              <a:ext uri="{FF2B5EF4-FFF2-40B4-BE49-F238E27FC236}">
                <a16:creationId xmlns:a16="http://schemas.microsoft.com/office/drawing/2014/main" id="{5DC83283-ADF5-4968-ABFA-52A26D9F0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964" y="5773963"/>
            <a:ext cx="349097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R="481965"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s-MX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Avenida Instituto Tecnológico km. 6.5, s/n, Col. El </a:t>
            </a:r>
            <a:r>
              <a:rPr lang="es-MX" sz="650" b="1" dirty="0" err="1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Cayaco</a:t>
            </a:r>
            <a:r>
              <a:rPr lang="es-MX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. C.P. 39905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81965"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s-MX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Guerrero. Tel. Acapulco de Juárez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81965"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n-US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744) 4429010 ext. 120, 140  e-mail: vin_acapulco@ttecnm.mx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s-MX" sz="650" b="1" u="sng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https://acapulco.tecnm.mx/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19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>
            <a:extLst>
              <a:ext uri="{FF2B5EF4-FFF2-40B4-BE49-F238E27FC236}">
                <a16:creationId xmlns:a16="http://schemas.microsoft.com/office/drawing/2014/main" id="{D8E0497E-4DB1-4B3A-9A64-B71C1F5E4104}"/>
              </a:ext>
            </a:extLst>
          </p:cNvPr>
          <p:cNvGrpSpPr/>
          <p:nvPr/>
        </p:nvGrpSpPr>
        <p:grpSpPr>
          <a:xfrm>
            <a:off x="2971800" y="1436785"/>
            <a:ext cx="6087491" cy="548139"/>
            <a:chOff x="2587701" y="1845103"/>
            <a:chExt cx="4859782" cy="548139"/>
          </a:xfrm>
        </p:grpSpPr>
        <p:sp>
          <p:nvSpPr>
            <p:cNvPr id="25" name="object 3">
              <a:extLst>
                <a:ext uri="{FF2B5EF4-FFF2-40B4-BE49-F238E27FC236}">
                  <a16:creationId xmlns:a16="http://schemas.microsoft.com/office/drawing/2014/main" id="{E2B12995-ECCC-4784-A7EE-BFE8D44E5EF0}"/>
                </a:ext>
              </a:extLst>
            </p:cNvPr>
            <p:cNvSpPr txBox="1"/>
            <p:nvPr/>
          </p:nvSpPr>
          <p:spPr>
            <a:xfrm>
              <a:off x="2587701" y="2134197"/>
              <a:ext cx="4859782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Departamento</a:t>
              </a:r>
              <a:r>
                <a:rPr sz="1600" b="1" spc="-35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de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Gestión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15" dirty="0">
                  <a:solidFill>
                    <a:srgbClr val="A6A6A6"/>
                  </a:solidFill>
                  <a:latin typeface="Calibri"/>
                  <a:cs typeface="Calibri"/>
                </a:rPr>
                <a:t>Tecnológica</a:t>
              </a:r>
              <a:r>
                <a:rPr sz="1600" b="1" spc="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y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Vinculación</a:t>
              </a:r>
              <a:endParaRPr sz="1600" b="1" dirty="0">
                <a:latin typeface="Calibri"/>
                <a:cs typeface="Calibri"/>
              </a:endParaRPr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C0FEC814-58F5-4723-9DBF-B24E8A424F5F}"/>
                </a:ext>
              </a:extLst>
            </p:cNvPr>
            <p:cNvSpPr txBox="1"/>
            <p:nvPr/>
          </p:nvSpPr>
          <p:spPr>
            <a:xfrm>
              <a:off x="2587701" y="1845103"/>
              <a:ext cx="4859782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s-MX" sz="2000" b="1" spc="-10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Instituto Tecnológico de Acapulco</a:t>
              </a:r>
              <a:endParaRPr sz="2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30" name="Imagen 29">
            <a:extLst>
              <a:ext uri="{FF2B5EF4-FFF2-40B4-BE49-F238E27FC236}">
                <a16:creationId xmlns:a16="http://schemas.microsoft.com/office/drawing/2014/main" id="{114A708C-6DC8-4DDE-B2AA-B1192370F940}"/>
              </a:ext>
            </a:extLst>
          </p:cNvPr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25"/>
          <a:stretch/>
        </p:blipFill>
        <p:spPr bwMode="auto">
          <a:xfrm>
            <a:off x="-381000" y="746207"/>
            <a:ext cx="3196975" cy="5812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n 2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2D86C494-F166-411D-90EE-DC747360A96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1" t="3875" r="3487" b="85775"/>
          <a:stretch/>
        </p:blipFill>
        <p:spPr>
          <a:xfrm>
            <a:off x="9829800" y="34455"/>
            <a:ext cx="2210839" cy="1260945"/>
          </a:xfrm>
          <a:prstGeom prst="rect">
            <a:avLst/>
          </a:prstGeom>
        </p:spPr>
      </p:pic>
      <p:pic>
        <p:nvPicPr>
          <p:cNvPr id="28" name="Gráfico 1">
            <a:extLst>
              <a:ext uri="{FF2B5EF4-FFF2-40B4-BE49-F238E27FC236}">
                <a16:creationId xmlns:a16="http://schemas.microsoft.com/office/drawing/2014/main" id="{7AC398FA-0483-4B6B-8677-3FE537071ABB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4800" y="225313"/>
            <a:ext cx="6324600" cy="803746"/>
          </a:xfrm>
          <a:prstGeom prst="rect">
            <a:avLst/>
          </a:prstGeom>
        </p:spPr>
      </p:pic>
      <p:pic>
        <p:nvPicPr>
          <p:cNvPr id="32" name="Imagen 31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ABE90C45-5683-4840-AAFE-5D07340752F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64" b="4233"/>
          <a:stretch/>
        </p:blipFill>
        <p:spPr>
          <a:xfrm>
            <a:off x="685800" y="5797677"/>
            <a:ext cx="9829800" cy="960088"/>
          </a:xfrm>
          <a:prstGeom prst="rect">
            <a:avLst/>
          </a:prstGeom>
        </p:spPr>
      </p:pic>
      <p:pic>
        <p:nvPicPr>
          <p:cNvPr id="33" name="Imagen 32" descr="Logotipo&#10;&#10;Descripción generada automáticamente">
            <a:extLst>
              <a:ext uri="{FF2B5EF4-FFF2-40B4-BE49-F238E27FC236}">
                <a16:creationId xmlns:a16="http://schemas.microsoft.com/office/drawing/2014/main" id="{E0607E3F-1353-44C8-B7EE-B2D9AA4A2D8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836828"/>
            <a:ext cx="603250" cy="356235"/>
          </a:xfrm>
          <a:prstGeom prst="rect">
            <a:avLst/>
          </a:prstGeom>
        </p:spPr>
      </p:pic>
      <p:pic>
        <p:nvPicPr>
          <p:cNvPr id="34" name="Imagen 33" descr="Diagrama, Círculo&#10;&#10;Descripción generada automáticamente">
            <a:extLst>
              <a:ext uri="{FF2B5EF4-FFF2-40B4-BE49-F238E27FC236}">
                <a16:creationId xmlns:a16="http://schemas.microsoft.com/office/drawing/2014/main" id="{D308FC51-96DA-4466-8C12-082A5C4E1F0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576" y="5797677"/>
            <a:ext cx="386715" cy="434340"/>
          </a:xfrm>
          <a:prstGeom prst="rect">
            <a:avLst/>
          </a:prstGeom>
        </p:spPr>
      </p:pic>
      <p:pic>
        <p:nvPicPr>
          <p:cNvPr id="35" name="Imagen 34" descr="Logotipo, Icono&#10;&#10;Descripción generada automáticamente">
            <a:extLst>
              <a:ext uri="{FF2B5EF4-FFF2-40B4-BE49-F238E27FC236}">
                <a16:creationId xmlns:a16="http://schemas.microsoft.com/office/drawing/2014/main" id="{82D53C21-9017-432F-939E-FB691A6798D6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997" y="5836828"/>
            <a:ext cx="367030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magen 35" descr="Texto&#10;&#10;Descripción generada automáticamente">
            <a:extLst>
              <a:ext uri="{FF2B5EF4-FFF2-40B4-BE49-F238E27FC236}">
                <a16:creationId xmlns:a16="http://schemas.microsoft.com/office/drawing/2014/main" id="{91C48C7B-4A38-40CC-8A8A-B62FA95C94C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487" y="5846353"/>
            <a:ext cx="791845" cy="34671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Cuadro de texto 2">
            <a:extLst>
              <a:ext uri="{FF2B5EF4-FFF2-40B4-BE49-F238E27FC236}">
                <a16:creationId xmlns:a16="http://schemas.microsoft.com/office/drawing/2014/main" id="{40494D62-18AB-458B-ACC7-A6C1EA15B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964" y="5773963"/>
            <a:ext cx="349097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R="481965"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s-MX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Avenida Instituto Tecnológico km. 6.5, s/n, Col. El </a:t>
            </a:r>
            <a:r>
              <a:rPr lang="es-MX" sz="650" b="1" dirty="0" err="1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Cayaco</a:t>
            </a:r>
            <a:r>
              <a:rPr lang="es-MX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. C.P. 39905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81965"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s-MX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Guerrero. Tel. Acapulco de Juárez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81965"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n-US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744) 4429010 ext. 120, 140  e-mail: vin_acapulco@ttecnm.mx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s-MX" sz="650" b="1" u="sng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https://acapulco.tecnm.mx/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72967D1-1B02-4DEE-BB4F-A3A37A7346EA}"/>
              </a:ext>
            </a:extLst>
          </p:cNvPr>
          <p:cNvSpPr txBox="1"/>
          <p:nvPr/>
        </p:nvSpPr>
        <p:spPr>
          <a:xfrm>
            <a:off x="3074287" y="1985811"/>
            <a:ext cx="853439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4000" b="1" dirty="0">
                <a:solidFill>
                  <a:srgbClr val="FF0000"/>
                </a:solidFill>
              </a:rPr>
              <a:t>El director </a:t>
            </a:r>
            <a:r>
              <a:rPr lang="es-MX" sz="3200" b="1" dirty="0">
                <a:solidFill>
                  <a:schemeClr val="accent1">
                    <a:lumMod val="50000"/>
                  </a:schemeClr>
                </a:solidFill>
              </a:rPr>
              <a:t>del instituto es el único facultado para firmar bases de concertación y/o </a:t>
            </a:r>
            <a:r>
              <a:rPr lang="es-MX" sz="32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convenios con las empresas, organismos o dependencias nacionales o internacionales</a:t>
            </a:r>
            <a:endParaRPr lang="es-MX" sz="2800" b="1" dirty="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</a:endParaRP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22900B03-4889-415C-B8CC-BF0B4EA86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664" y="4128896"/>
            <a:ext cx="1706253" cy="158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cono De Apretón De Manos 3d Con Marca De Verificación Stock de ilustración  - Ilustración de gente, socio: 256013468">
            <a:extLst>
              <a:ext uri="{FF2B5EF4-FFF2-40B4-BE49-F238E27FC236}">
                <a16:creationId xmlns:a16="http://schemas.microsoft.com/office/drawing/2014/main" id="{7C7368B8-94B4-40C7-9FF5-F6E4108E2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040" y="4324594"/>
            <a:ext cx="1727732" cy="129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Logos Oficiales – Tecnológico Nacional de México">
            <a:extLst>
              <a:ext uri="{FF2B5EF4-FFF2-40B4-BE49-F238E27FC236}">
                <a16:creationId xmlns:a16="http://schemas.microsoft.com/office/drawing/2014/main" id="{F28F6BC8-A80E-4B90-92C7-60009A91A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572" y="4257109"/>
            <a:ext cx="1447227" cy="159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Icono de flechas">
            <a:extLst>
              <a:ext uri="{FF2B5EF4-FFF2-40B4-BE49-F238E27FC236}">
                <a16:creationId xmlns:a16="http://schemas.microsoft.com/office/drawing/2014/main" id="{7D3AC978-9DA2-416D-84A3-C1F31635E2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154" b="21030"/>
          <a:stretch/>
        </p:blipFill>
        <p:spPr bwMode="auto">
          <a:xfrm>
            <a:off x="7792938" y="4647790"/>
            <a:ext cx="1143000" cy="6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Icono de flechas">
            <a:extLst>
              <a:ext uri="{FF2B5EF4-FFF2-40B4-BE49-F238E27FC236}">
                <a16:creationId xmlns:a16="http://schemas.microsoft.com/office/drawing/2014/main" id="{1437EE9A-FBDA-490C-AB3D-0F385D7269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154" b="21030"/>
          <a:stretch/>
        </p:blipFill>
        <p:spPr bwMode="auto">
          <a:xfrm>
            <a:off x="5125479" y="4616605"/>
            <a:ext cx="1143000" cy="6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78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>
            <a:extLst>
              <a:ext uri="{FF2B5EF4-FFF2-40B4-BE49-F238E27FC236}">
                <a16:creationId xmlns:a16="http://schemas.microsoft.com/office/drawing/2014/main" id="{D8E0497E-4DB1-4B3A-9A64-B71C1F5E4104}"/>
              </a:ext>
            </a:extLst>
          </p:cNvPr>
          <p:cNvGrpSpPr/>
          <p:nvPr/>
        </p:nvGrpSpPr>
        <p:grpSpPr>
          <a:xfrm>
            <a:off x="2971800" y="1436785"/>
            <a:ext cx="6087491" cy="548139"/>
            <a:chOff x="2587701" y="1845103"/>
            <a:chExt cx="4859782" cy="548139"/>
          </a:xfrm>
        </p:grpSpPr>
        <p:sp>
          <p:nvSpPr>
            <p:cNvPr id="25" name="object 3">
              <a:extLst>
                <a:ext uri="{FF2B5EF4-FFF2-40B4-BE49-F238E27FC236}">
                  <a16:creationId xmlns:a16="http://schemas.microsoft.com/office/drawing/2014/main" id="{E2B12995-ECCC-4784-A7EE-BFE8D44E5EF0}"/>
                </a:ext>
              </a:extLst>
            </p:cNvPr>
            <p:cNvSpPr txBox="1"/>
            <p:nvPr/>
          </p:nvSpPr>
          <p:spPr>
            <a:xfrm>
              <a:off x="2587701" y="2134197"/>
              <a:ext cx="4859782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Departamento</a:t>
              </a:r>
              <a:r>
                <a:rPr sz="1600" b="1" spc="-35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de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Gestión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15" dirty="0">
                  <a:solidFill>
                    <a:srgbClr val="A6A6A6"/>
                  </a:solidFill>
                  <a:latin typeface="Calibri"/>
                  <a:cs typeface="Calibri"/>
                </a:rPr>
                <a:t>Tecnológica</a:t>
              </a:r>
              <a:r>
                <a:rPr sz="1600" b="1" spc="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y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Vinculación</a:t>
              </a:r>
              <a:endParaRPr sz="1600" b="1" dirty="0">
                <a:latin typeface="Calibri"/>
                <a:cs typeface="Calibri"/>
              </a:endParaRPr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C0FEC814-58F5-4723-9DBF-B24E8A424F5F}"/>
                </a:ext>
              </a:extLst>
            </p:cNvPr>
            <p:cNvSpPr txBox="1"/>
            <p:nvPr/>
          </p:nvSpPr>
          <p:spPr>
            <a:xfrm>
              <a:off x="2587701" y="1845103"/>
              <a:ext cx="4859782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s-MX" sz="2000" b="1" spc="-10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Instituto Tecnológico de Acapulco</a:t>
              </a:r>
              <a:endParaRPr sz="2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30" name="Imagen 29">
            <a:extLst>
              <a:ext uri="{FF2B5EF4-FFF2-40B4-BE49-F238E27FC236}">
                <a16:creationId xmlns:a16="http://schemas.microsoft.com/office/drawing/2014/main" id="{114A708C-6DC8-4DDE-B2AA-B1192370F940}"/>
              </a:ext>
            </a:extLst>
          </p:cNvPr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25"/>
          <a:stretch/>
        </p:blipFill>
        <p:spPr bwMode="auto">
          <a:xfrm>
            <a:off x="-381000" y="746207"/>
            <a:ext cx="3196975" cy="5812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n 2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2D86C494-F166-411D-90EE-DC747360A96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1" t="3875" r="3487" b="85775"/>
          <a:stretch/>
        </p:blipFill>
        <p:spPr>
          <a:xfrm>
            <a:off x="9829800" y="34455"/>
            <a:ext cx="2210839" cy="1260945"/>
          </a:xfrm>
          <a:prstGeom prst="rect">
            <a:avLst/>
          </a:prstGeom>
        </p:spPr>
      </p:pic>
      <p:pic>
        <p:nvPicPr>
          <p:cNvPr id="28" name="Gráfico 1">
            <a:extLst>
              <a:ext uri="{FF2B5EF4-FFF2-40B4-BE49-F238E27FC236}">
                <a16:creationId xmlns:a16="http://schemas.microsoft.com/office/drawing/2014/main" id="{7AC398FA-0483-4B6B-8677-3FE537071ABB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4800" y="225313"/>
            <a:ext cx="6324600" cy="803746"/>
          </a:xfrm>
          <a:prstGeom prst="rect">
            <a:avLst/>
          </a:prstGeom>
        </p:spPr>
      </p:pic>
      <p:pic>
        <p:nvPicPr>
          <p:cNvPr id="32" name="Imagen 31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ABE90C45-5683-4840-AAFE-5D07340752F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64" b="4233"/>
          <a:stretch/>
        </p:blipFill>
        <p:spPr>
          <a:xfrm>
            <a:off x="685800" y="5797677"/>
            <a:ext cx="9829800" cy="960088"/>
          </a:xfrm>
          <a:prstGeom prst="rect">
            <a:avLst/>
          </a:prstGeom>
        </p:spPr>
      </p:pic>
      <p:pic>
        <p:nvPicPr>
          <p:cNvPr id="33" name="Imagen 32" descr="Logotipo&#10;&#10;Descripción generada automáticamente">
            <a:extLst>
              <a:ext uri="{FF2B5EF4-FFF2-40B4-BE49-F238E27FC236}">
                <a16:creationId xmlns:a16="http://schemas.microsoft.com/office/drawing/2014/main" id="{E0607E3F-1353-44C8-B7EE-B2D9AA4A2D8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836828"/>
            <a:ext cx="603250" cy="356235"/>
          </a:xfrm>
          <a:prstGeom prst="rect">
            <a:avLst/>
          </a:prstGeom>
        </p:spPr>
      </p:pic>
      <p:pic>
        <p:nvPicPr>
          <p:cNvPr id="34" name="Imagen 33" descr="Diagrama, Círculo&#10;&#10;Descripción generada automáticamente">
            <a:extLst>
              <a:ext uri="{FF2B5EF4-FFF2-40B4-BE49-F238E27FC236}">
                <a16:creationId xmlns:a16="http://schemas.microsoft.com/office/drawing/2014/main" id="{D308FC51-96DA-4466-8C12-082A5C4E1F0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576" y="5797677"/>
            <a:ext cx="386715" cy="434340"/>
          </a:xfrm>
          <a:prstGeom prst="rect">
            <a:avLst/>
          </a:prstGeom>
        </p:spPr>
      </p:pic>
      <p:pic>
        <p:nvPicPr>
          <p:cNvPr id="35" name="Imagen 34" descr="Logotipo, Icono&#10;&#10;Descripción generada automáticamente">
            <a:extLst>
              <a:ext uri="{FF2B5EF4-FFF2-40B4-BE49-F238E27FC236}">
                <a16:creationId xmlns:a16="http://schemas.microsoft.com/office/drawing/2014/main" id="{82D53C21-9017-432F-939E-FB691A6798D6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997" y="5836828"/>
            <a:ext cx="367030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magen 35" descr="Texto&#10;&#10;Descripción generada automáticamente">
            <a:extLst>
              <a:ext uri="{FF2B5EF4-FFF2-40B4-BE49-F238E27FC236}">
                <a16:creationId xmlns:a16="http://schemas.microsoft.com/office/drawing/2014/main" id="{91C48C7B-4A38-40CC-8A8A-B62FA95C94C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487" y="5846353"/>
            <a:ext cx="791845" cy="34671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Cuadro de texto 2">
            <a:extLst>
              <a:ext uri="{FF2B5EF4-FFF2-40B4-BE49-F238E27FC236}">
                <a16:creationId xmlns:a16="http://schemas.microsoft.com/office/drawing/2014/main" id="{40494D62-18AB-458B-ACC7-A6C1EA15B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964" y="5773963"/>
            <a:ext cx="349097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R="481965"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s-MX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Avenida Instituto Tecnológico km. 6.5, s/n, Col. El </a:t>
            </a:r>
            <a:r>
              <a:rPr lang="es-MX" sz="650" b="1" dirty="0" err="1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Cayaco</a:t>
            </a:r>
            <a:r>
              <a:rPr lang="es-MX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. C.P. 39905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81965"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s-MX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Guerrero. Tel. Acapulco de Juárez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81965"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n-US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744) 4429010 ext. 120, 140  e-mail: vin_acapulco@ttecnm.mx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s-MX" sz="650" b="1" u="sng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https://acapulco.tecnm.mx/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AEB3989-2AD5-49FA-A666-8088A324B9F3}"/>
              </a:ext>
            </a:extLst>
          </p:cNvPr>
          <p:cNvSpPr/>
          <p:nvPr/>
        </p:nvSpPr>
        <p:spPr>
          <a:xfrm>
            <a:off x="2860435" y="2310204"/>
            <a:ext cx="8962103" cy="3059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es-MX" sz="3200" b="1" spc="-5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cs typeface="Calibri"/>
              </a:rPr>
              <a:t>En</a:t>
            </a:r>
            <a:r>
              <a:rPr lang="es-MX" sz="3200" b="1" spc="-1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lang="es-MX" sz="3200" b="1" spc="-15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cs typeface="Calibri"/>
              </a:rPr>
              <a:t>caso</a:t>
            </a:r>
            <a:r>
              <a:rPr lang="es-MX" sz="3200" b="1" spc="-5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cs typeface="Calibri"/>
              </a:rPr>
              <a:t> de </a:t>
            </a:r>
            <a:r>
              <a:rPr lang="es-MX" sz="3200" b="1" spc="-5" dirty="0">
                <a:solidFill>
                  <a:srgbClr val="FF0000"/>
                </a:solidFill>
                <a:latin typeface="Montserrat" panose="00000500000000000000" pitchFamily="2" charset="0"/>
                <a:cs typeface="Calibri"/>
              </a:rPr>
              <a:t>NO</a:t>
            </a:r>
            <a:r>
              <a:rPr lang="es-MX" sz="32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cs typeface="Calibri"/>
              </a:rPr>
              <a:t> haber un</a:t>
            </a:r>
            <a:r>
              <a:rPr lang="es-MX" sz="3200" b="1" spc="-2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lang="es-MX" sz="3200" b="1" spc="-25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cs typeface="Calibri"/>
              </a:rPr>
              <a:t>convenio</a:t>
            </a:r>
            <a:r>
              <a:rPr lang="es-MX" sz="3200" b="1" spc="1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lang="es-MX" sz="3200" b="1" spc="-1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cs typeface="Calibri"/>
              </a:rPr>
              <a:t>firmado </a:t>
            </a:r>
            <a:r>
              <a:rPr lang="es-MX" sz="3200" b="1" spc="-5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cs typeface="Calibri"/>
              </a:rPr>
              <a:t>por una de las dos </a:t>
            </a:r>
            <a:r>
              <a:rPr lang="es-MX" sz="3200" b="1" spc="-1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cs typeface="Calibri"/>
              </a:rPr>
              <a:t>partes, (Empresa o el TecNM campus Acapulco). </a:t>
            </a:r>
          </a:p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es-MX" sz="3200" b="1" spc="-5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cs typeface="Calibri"/>
              </a:rPr>
              <a:t>El </a:t>
            </a:r>
            <a:r>
              <a:rPr lang="es-MX" sz="3200" b="1" spc="-2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cs typeface="Calibri"/>
              </a:rPr>
              <a:t>trámite </a:t>
            </a:r>
            <a:r>
              <a:rPr lang="es-MX" sz="3200" b="1" spc="-1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cs typeface="Calibri"/>
              </a:rPr>
              <a:t>del </a:t>
            </a:r>
            <a:r>
              <a:rPr lang="es-MX" sz="3200" b="1" spc="-89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lang="es-MX" sz="3200" b="1" spc="-25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cs typeface="Calibri"/>
              </a:rPr>
              <a:t>programa</a:t>
            </a:r>
            <a:r>
              <a:rPr lang="es-MX" sz="3200" spc="5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lang="es-MX" sz="3200" b="1" spc="-5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cs typeface="Calibri"/>
              </a:rPr>
              <a:t>de las</a:t>
            </a:r>
            <a:r>
              <a:rPr lang="es-MX" sz="32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lang="es-MX" sz="3200" b="1" spc="-1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cs typeface="Calibri"/>
              </a:rPr>
              <a:t>Residencias</a:t>
            </a:r>
            <a:r>
              <a:rPr lang="es-MX" sz="3200" b="1" spc="15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lang="es-MX" sz="2800" b="1" spc="-2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cs typeface="Calibri"/>
              </a:rPr>
              <a:t>Profesionales</a:t>
            </a:r>
            <a:r>
              <a:rPr lang="es-MX" sz="3200" b="1" spc="-2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cs typeface="Calibri"/>
              </a:rPr>
              <a:t>, </a:t>
            </a:r>
            <a:r>
              <a:rPr lang="es-MX" sz="3200" b="1" spc="-20" dirty="0">
                <a:solidFill>
                  <a:srgbClr val="FF0000"/>
                </a:solidFill>
                <a:latin typeface="Montserrat" panose="00000500000000000000" pitchFamily="2" charset="0"/>
                <a:cs typeface="Calibri"/>
              </a:rPr>
              <a:t>EL ALUMNO (A) NO PODRÁ REALIZAR</a:t>
            </a:r>
            <a:r>
              <a:rPr lang="es-MX" sz="3200" b="1" spc="-15" dirty="0">
                <a:solidFill>
                  <a:srgbClr val="FF0000"/>
                </a:solidFill>
                <a:latin typeface="Montserrat" panose="00000500000000000000" pitchFamily="2" charset="0"/>
                <a:cs typeface="Calibri"/>
              </a:rPr>
              <a:t>LAS</a:t>
            </a:r>
            <a:r>
              <a:rPr lang="es-MX" sz="3200" b="1" spc="-15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cs typeface="Calibri"/>
              </a:rPr>
              <a:t>.</a:t>
            </a:r>
            <a:endParaRPr lang="es-MX" sz="3200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019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>
            <a:extLst>
              <a:ext uri="{FF2B5EF4-FFF2-40B4-BE49-F238E27FC236}">
                <a16:creationId xmlns:a16="http://schemas.microsoft.com/office/drawing/2014/main" id="{D8E0497E-4DB1-4B3A-9A64-B71C1F5E4104}"/>
              </a:ext>
            </a:extLst>
          </p:cNvPr>
          <p:cNvGrpSpPr/>
          <p:nvPr/>
        </p:nvGrpSpPr>
        <p:grpSpPr>
          <a:xfrm>
            <a:off x="2971800" y="1436785"/>
            <a:ext cx="6087491" cy="548139"/>
            <a:chOff x="2587701" y="1845103"/>
            <a:chExt cx="4859782" cy="548139"/>
          </a:xfrm>
        </p:grpSpPr>
        <p:sp>
          <p:nvSpPr>
            <p:cNvPr id="25" name="object 3">
              <a:extLst>
                <a:ext uri="{FF2B5EF4-FFF2-40B4-BE49-F238E27FC236}">
                  <a16:creationId xmlns:a16="http://schemas.microsoft.com/office/drawing/2014/main" id="{E2B12995-ECCC-4784-A7EE-BFE8D44E5EF0}"/>
                </a:ext>
              </a:extLst>
            </p:cNvPr>
            <p:cNvSpPr txBox="1"/>
            <p:nvPr/>
          </p:nvSpPr>
          <p:spPr>
            <a:xfrm>
              <a:off x="2587701" y="2134197"/>
              <a:ext cx="4859782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Departamento</a:t>
              </a:r>
              <a:r>
                <a:rPr sz="1600" b="1" spc="-35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de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Gestión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15" dirty="0">
                  <a:solidFill>
                    <a:srgbClr val="A6A6A6"/>
                  </a:solidFill>
                  <a:latin typeface="Calibri"/>
                  <a:cs typeface="Calibri"/>
                </a:rPr>
                <a:t>Tecnológica</a:t>
              </a:r>
              <a:r>
                <a:rPr sz="1600" b="1" spc="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y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Vinculación</a:t>
              </a:r>
              <a:endParaRPr sz="1600" b="1" dirty="0">
                <a:latin typeface="Calibri"/>
                <a:cs typeface="Calibri"/>
              </a:endParaRPr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C0FEC814-58F5-4723-9DBF-B24E8A424F5F}"/>
                </a:ext>
              </a:extLst>
            </p:cNvPr>
            <p:cNvSpPr txBox="1"/>
            <p:nvPr/>
          </p:nvSpPr>
          <p:spPr>
            <a:xfrm>
              <a:off x="2587701" y="1845103"/>
              <a:ext cx="4859782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s-MX" sz="2000" b="1" spc="-10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Instituto Tecnológico de Acapulco</a:t>
              </a:r>
              <a:endParaRPr sz="2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30" name="Imagen 29">
            <a:extLst>
              <a:ext uri="{FF2B5EF4-FFF2-40B4-BE49-F238E27FC236}">
                <a16:creationId xmlns:a16="http://schemas.microsoft.com/office/drawing/2014/main" id="{114A708C-6DC8-4DDE-B2AA-B1192370F940}"/>
              </a:ext>
            </a:extLst>
          </p:cNvPr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25"/>
          <a:stretch/>
        </p:blipFill>
        <p:spPr bwMode="auto">
          <a:xfrm>
            <a:off x="-381000" y="746207"/>
            <a:ext cx="3196975" cy="5812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n 2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2D86C494-F166-411D-90EE-DC747360A96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1" t="3875" r="3487" b="85775"/>
          <a:stretch/>
        </p:blipFill>
        <p:spPr>
          <a:xfrm>
            <a:off x="9829800" y="34455"/>
            <a:ext cx="2210839" cy="1260945"/>
          </a:xfrm>
          <a:prstGeom prst="rect">
            <a:avLst/>
          </a:prstGeom>
        </p:spPr>
      </p:pic>
      <p:pic>
        <p:nvPicPr>
          <p:cNvPr id="28" name="Gráfico 1">
            <a:extLst>
              <a:ext uri="{FF2B5EF4-FFF2-40B4-BE49-F238E27FC236}">
                <a16:creationId xmlns:a16="http://schemas.microsoft.com/office/drawing/2014/main" id="{7AC398FA-0483-4B6B-8677-3FE537071ABB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4800" y="225313"/>
            <a:ext cx="6324600" cy="803746"/>
          </a:xfrm>
          <a:prstGeom prst="rect">
            <a:avLst/>
          </a:prstGeom>
        </p:spPr>
      </p:pic>
      <p:pic>
        <p:nvPicPr>
          <p:cNvPr id="32" name="Imagen 31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ABE90C45-5683-4840-AAFE-5D07340752F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64" b="4233"/>
          <a:stretch/>
        </p:blipFill>
        <p:spPr>
          <a:xfrm>
            <a:off x="685800" y="5797677"/>
            <a:ext cx="9829800" cy="960088"/>
          </a:xfrm>
          <a:prstGeom prst="rect">
            <a:avLst/>
          </a:prstGeom>
        </p:spPr>
      </p:pic>
      <p:pic>
        <p:nvPicPr>
          <p:cNvPr id="33" name="Imagen 32" descr="Logotipo&#10;&#10;Descripción generada automáticamente">
            <a:extLst>
              <a:ext uri="{FF2B5EF4-FFF2-40B4-BE49-F238E27FC236}">
                <a16:creationId xmlns:a16="http://schemas.microsoft.com/office/drawing/2014/main" id="{E0607E3F-1353-44C8-B7EE-B2D9AA4A2D8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836828"/>
            <a:ext cx="603250" cy="356235"/>
          </a:xfrm>
          <a:prstGeom prst="rect">
            <a:avLst/>
          </a:prstGeom>
        </p:spPr>
      </p:pic>
      <p:pic>
        <p:nvPicPr>
          <p:cNvPr id="34" name="Imagen 33" descr="Diagrama, Círculo&#10;&#10;Descripción generada automáticamente">
            <a:extLst>
              <a:ext uri="{FF2B5EF4-FFF2-40B4-BE49-F238E27FC236}">
                <a16:creationId xmlns:a16="http://schemas.microsoft.com/office/drawing/2014/main" id="{D308FC51-96DA-4466-8C12-082A5C4E1F0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576" y="5797677"/>
            <a:ext cx="386715" cy="434340"/>
          </a:xfrm>
          <a:prstGeom prst="rect">
            <a:avLst/>
          </a:prstGeom>
        </p:spPr>
      </p:pic>
      <p:pic>
        <p:nvPicPr>
          <p:cNvPr id="35" name="Imagen 34" descr="Logotipo, Icono&#10;&#10;Descripción generada automáticamente">
            <a:extLst>
              <a:ext uri="{FF2B5EF4-FFF2-40B4-BE49-F238E27FC236}">
                <a16:creationId xmlns:a16="http://schemas.microsoft.com/office/drawing/2014/main" id="{82D53C21-9017-432F-939E-FB691A6798D6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997" y="5836828"/>
            <a:ext cx="367030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magen 35" descr="Texto&#10;&#10;Descripción generada automáticamente">
            <a:extLst>
              <a:ext uri="{FF2B5EF4-FFF2-40B4-BE49-F238E27FC236}">
                <a16:creationId xmlns:a16="http://schemas.microsoft.com/office/drawing/2014/main" id="{91C48C7B-4A38-40CC-8A8A-B62FA95C94C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487" y="5846353"/>
            <a:ext cx="791845" cy="34671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Cuadro de texto 2">
            <a:extLst>
              <a:ext uri="{FF2B5EF4-FFF2-40B4-BE49-F238E27FC236}">
                <a16:creationId xmlns:a16="http://schemas.microsoft.com/office/drawing/2014/main" id="{40494D62-18AB-458B-ACC7-A6C1EA15B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964" y="5773963"/>
            <a:ext cx="349097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R="481965"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s-MX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Avenida Instituto Tecnológico km. 6.5, s/n, Col. El </a:t>
            </a:r>
            <a:r>
              <a:rPr lang="es-MX" sz="650" b="1" dirty="0" err="1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Cayaco</a:t>
            </a:r>
            <a:r>
              <a:rPr lang="es-MX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. C.P. 39905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81965"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s-MX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Guerrero. Tel. Acapulco de Juárez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81965"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n-US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744) 4429010 ext. 120, 140  e-mail: vin_acapulco@ttecnm.mx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s-MX" sz="650" b="1" u="sng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https://acapulco.tecnm.mx/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0" name="Picture 2" descr="No hay ninguna descripción de la foto disponible.">
            <a:extLst>
              <a:ext uri="{FF2B5EF4-FFF2-40B4-BE49-F238E27FC236}">
                <a16:creationId xmlns:a16="http://schemas.microsoft.com/office/drawing/2014/main" id="{E1469113-0C70-4B9A-A89F-B5ABB4F32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743200"/>
            <a:ext cx="1926764" cy="192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0250815F-A9C2-4E54-837D-E31D8EBAB724}"/>
              </a:ext>
            </a:extLst>
          </p:cNvPr>
          <p:cNvSpPr txBox="1"/>
          <p:nvPr/>
        </p:nvSpPr>
        <p:spPr>
          <a:xfrm>
            <a:off x="5032626" y="2276841"/>
            <a:ext cx="66259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b="1" dirty="0">
                <a:solidFill>
                  <a:schemeClr val="accent1">
                    <a:lumMod val="50000"/>
                  </a:schemeClr>
                </a:solidFill>
              </a:rPr>
              <a:t>El TECNM, cuida y procura la integridad de sus alumnos/residentes, verificando que las empresas estén bien constituidas legalmente y que cumplan con los requisitos fiscales ante el SAT</a:t>
            </a:r>
            <a:endParaRPr lang="es-MX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3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>
            <a:extLst>
              <a:ext uri="{FF2B5EF4-FFF2-40B4-BE49-F238E27FC236}">
                <a16:creationId xmlns:a16="http://schemas.microsoft.com/office/drawing/2014/main" id="{D8E0497E-4DB1-4B3A-9A64-B71C1F5E4104}"/>
              </a:ext>
            </a:extLst>
          </p:cNvPr>
          <p:cNvGrpSpPr/>
          <p:nvPr/>
        </p:nvGrpSpPr>
        <p:grpSpPr>
          <a:xfrm>
            <a:off x="2971800" y="1436785"/>
            <a:ext cx="6087491" cy="548139"/>
            <a:chOff x="2587701" y="1845103"/>
            <a:chExt cx="4859782" cy="548139"/>
          </a:xfrm>
        </p:grpSpPr>
        <p:sp>
          <p:nvSpPr>
            <p:cNvPr id="25" name="object 3">
              <a:extLst>
                <a:ext uri="{FF2B5EF4-FFF2-40B4-BE49-F238E27FC236}">
                  <a16:creationId xmlns:a16="http://schemas.microsoft.com/office/drawing/2014/main" id="{E2B12995-ECCC-4784-A7EE-BFE8D44E5EF0}"/>
                </a:ext>
              </a:extLst>
            </p:cNvPr>
            <p:cNvSpPr txBox="1"/>
            <p:nvPr/>
          </p:nvSpPr>
          <p:spPr>
            <a:xfrm>
              <a:off x="2587701" y="2134197"/>
              <a:ext cx="4859782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Departamento</a:t>
              </a:r>
              <a:r>
                <a:rPr sz="1600" b="1" spc="-35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de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Gestión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15" dirty="0">
                  <a:solidFill>
                    <a:srgbClr val="A6A6A6"/>
                  </a:solidFill>
                  <a:latin typeface="Calibri"/>
                  <a:cs typeface="Calibri"/>
                </a:rPr>
                <a:t>Tecnológica</a:t>
              </a:r>
              <a:r>
                <a:rPr sz="1600" b="1" spc="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y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Vinculación</a:t>
              </a:r>
              <a:endParaRPr sz="1600" b="1" dirty="0">
                <a:latin typeface="Calibri"/>
                <a:cs typeface="Calibri"/>
              </a:endParaRPr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C0FEC814-58F5-4723-9DBF-B24E8A424F5F}"/>
                </a:ext>
              </a:extLst>
            </p:cNvPr>
            <p:cNvSpPr txBox="1"/>
            <p:nvPr/>
          </p:nvSpPr>
          <p:spPr>
            <a:xfrm>
              <a:off x="2587701" y="1845103"/>
              <a:ext cx="4859782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s-MX" sz="2000" b="1" spc="-10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Instituto Tecnológico de Acapulco</a:t>
              </a:r>
              <a:endParaRPr sz="2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30" name="Imagen 29">
            <a:extLst>
              <a:ext uri="{FF2B5EF4-FFF2-40B4-BE49-F238E27FC236}">
                <a16:creationId xmlns:a16="http://schemas.microsoft.com/office/drawing/2014/main" id="{114A708C-6DC8-4DDE-B2AA-B1192370F940}"/>
              </a:ext>
            </a:extLst>
          </p:cNvPr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25"/>
          <a:stretch/>
        </p:blipFill>
        <p:spPr bwMode="auto">
          <a:xfrm>
            <a:off x="-381000" y="746207"/>
            <a:ext cx="3196975" cy="5812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n 2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2D86C494-F166-411D-90EE-DC747360A96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1" t="3875" r="3487" b="85775"/>
          <a:stretch/>
        </p:blipFill>
        <p:spPr>
          <a:xfrm>
            <a:off x="9829800" y="34455"/>
            <a:ext cx="2210839" cy="1260945"/>
          </a:xfrm>
          <a:prstGeom prst="rect">
            <a:avLst/>
          </a:prstGeom>
        </p:spPr>
      </p:pic>
      <p:pic>
        <p:nvPicPr>
          <p:cNvPr id="28" name="Gráfico 1">
            <a:extLst>
              <a:ext uri="{FF2B5EF4-FFF2-40B4-BE49-F238E27FC236}">
                <a16:creationId xmlns:a16="http://schemas.microsoft.com/office/drawing/2014/main" id="{7AC398FA-0483-4B6B-8677-3FE537071ABB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4800" y="225313"/>
            <a:ext cx="6324600" cy="803746"/>
          </a:xfrm>
          <a:prstGeom prst="rect">
            <a:avLst/>
          </a:prstGeom>
        </p:spPr>
      </p:pic>
      <p:pic>
        <p:nvPicPr>
          <p:cNvPr id="32" name="Imagen 31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ABE90C45-5683-4840-AAFE-5D07340752F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64" b="4233"/>
          <a:stretch/>
        </p:blipFill>
        <p:spPr>
          <a:xfrm>
            <a:off x="685800" y="5797677"/>
            <a:ext cx="9829800" cy="960088"/>
          </a:xfrm>
          <a:prstGeom prst="rect">
            <a:avLst/>
          </a:prstGeom>
        </p:spPr>
      </p:pic>
      <p:pic>
        <p:nvPicPr>
          <p:cNvPr id="33" name="Imagen 32" descr="Logotipo&#10;&#10;Descripción generada automáticamente">
            <a:extLst>
              <a:ext uri="{FF2B5EF4-FFF2-40B4-BE49-F238E27FC236}">
                <a16:creationId xmlns:a16="http://schemas.microsoft.com/office/drawing/2014/main" id="{E0607E3F-1353-44C8-B7EE-B2D9AA4A2D8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836828"/>
            <a:ext cx="603250" cy="356235"/>
          </a:xfrm>
          <a:prstGeom prst="rect">
            <a:avLst/>
          </a:prstGeom>
        </p:spPr>
      </p:pic>
      <p:pic>
        <p:nvPicPr>
          <p:cNvPr id="34" name="Imagen 33" descr="Diagrama, Círculo&#10;&#10;Descripción generada automáticamente">
            <a:extLst>
              <a:ext uri="{FF2B5EF4-FFF2-40B4-BE49-F238E27FC236}">
                <a16:creationId xmlns:a16="http://schemas.microsoft.com/office/drawing/2014/main" id="{D308FC51-96DA-4466-8C12-082A5C4E1F0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576" y="5797677"/>
            <a:ext cx="386715" cy="434340"/>
          </a:xfrm>
          <a:prstGeom prst="rect">
            <a:avLst/>
          </a:prstGeom>
        </p:spPr>
      </p:pic>
      <p:pic>
        <p:nvPicPr>
          <p:cNvPr id="35" name="Imagen 34" descr="Logotipo, Icono&#10;&#10;Descripción generada automáticamente">
            <a:extLst>
              <a:ext uri="{FF2B5EF4-FFF2-40B4-BE49-F238E27FC236}">
                <a16:creationId xmlns:a16="http://schemas.microsoft.com/office/drawing/2014/main" id="{82D53C21-9017-432F-939E-FB691A6798D6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997" y="5836828"/>
            <a:ext cx="367030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magen 35" descr="Texto&#10;&#10;Descripción generada automáticamente">
            <a:extLst>
              <a:ext uri="{FF2B5EF4-FFF2-40B4-BE49-F238E27FC236}">
                <a16:creationId xmlns:a16="http://schemas.microsoft.com/office/drawing/2014/main" id="{91C48C7B-4A38-40CC-8A8A-B62FA95C94C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487" y="5846353"/>
            <a:ext cx="791845" cy="34671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Cuadro de texto 2">
            <a:extLst>
              <a:ext uri="{FF2B5EF4-FFF2-40B4-BE49-F238E27FC236}">
                <a16:creationId xmlns:a16="http://schemas.microsoft.com/office/drawing/2014/main" id="{40494D62-18AB-458B-ACC7-A6C1EA15B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964" y="5773963"/>
            <a:ext cx="349097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R="481965"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s-MX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Avenida Instituto Tecnológico km. 6.5, s/n, Col. El </a:t>
            </a:r>
            <a:r>
              <a:rPr lang="es-MX" sz="650" b="1" dirty="0" err="1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Cayaco</a:t>
            </a:r>
            <a:r>
              <a:rPr lang="es-MX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. C.P. 39905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81965"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s-MX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Guerrero. Tel. Acapulco de Juárez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81965"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n-US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744) 4429010 ext. 120, 140  e-mail: vin_acapulco@ttecnm.mx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s-MX" sz="650" b="1" u="sng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https://acapulco.tecnm.mx/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0AFCAF8-FFC6-4497-B304-6B45EF06DB01}"/>
              </a:ext>
            </a:extLst>
          </p:cNvPr>
          <p:cNvSpPr txBox="1"/>
          <p:nvPr/>
        </p:nvSpPr>
        <p:spPr>
          <a:xfrm>
            <a:off x="2590800" y="1936283"/>
            <a:ext cx="899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accent1">
                    <a:lumMod val="50000"/>
                  </a:schemeClr>
                </a:solidFill>
              </a:rPr>
              <a:t>¿Qué tan en serio debes tomar tu Residencia Profesional?</a:t>
            </a:r>
          </a:p>
          <a:p>
            <a:pPr algn="ctr"/>
            <a:endParaRPr lang="es-MX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</a:rPr>
              <a:t>Muy en serio, No sólo porque fue concebida para contribuir a una mejora al interior de una empresa o dependencia, sino porque es una muy buena oportunidad para fortalecer las competencias que aprendiste y desarrollaste en tu carrera, así como para fortalecer las nuevas por venir.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3C588C6-6CEB-4045-A649-14510B3A3F26}"/>
              </a:ext>
            </a:extLst>
          </p:cNvPr>
          <p:cNvSpPr txBox="1"/>
          <p:nvPr/>
        </p:nvSpPr>
        <p:spPr>
          <a:xfrm>
            <a:off x="2590800" y="4584426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</a:rPr>
              <a:t>Es también una gran </a:t>
            </a:r>
            <a:r>
              <a:rPr lang="es-MX" sz="2400" b="1" dirty="0">
                <a:solidFill>
                  <a:srgbClr val="00B050"/>
                </a:solidFill>
              </a:rPr>
              <a:t>oportunidad</a:t>
            </a: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</a:rPr>
              <a:t> para adquirir la experiencia profesional para tu CV, que mas adelante, cuando busques trabajo, te lo van a solicitar</a:t>
            </a:r>
          </a:p>
        </p:txBody>
      </p:sp>
    </p:spTree>
    <p:extLst>
      <p:ext uri="{BB962C8B-B14F-4D97-AF65-F5344CB8AC3E}">
        <p14:creationId xmlns:p14="http://schemas.microsoft.com/office/powerpoint/2010/main" val="318374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>
            <a:extLst>
              <a:ext uri="{FF2B5EF4-FFF2-40B4-BE49-F238E27FC236}">
                <a16:creationId xmlns:a16="http://schemas.microsoft.com/office/drawing/2014/main" id="{D8E0497E-4DB1-4B3A-9A64-B71C1F5E4104}"/>
              </a:ext>
            </a:extLst>
          </p:cNvPr>
          <p:cNvGrpSpPr/>
          <p:nvPr/>
        </p:nvGrpSpPr>
        <p:grpSpPr>
          <a:xfrm>
            <a:off x="2971800" y="1436785"/>
            <a:ext cx="6087491" cy="548139"/>
            <a:chOff x="2587701" y="1845103"/>
            <a:chExt cx="4859782" cy="548139"/>
          </a:xfrm>
        </p:grpSpPr>
        <p:sp>
          <p:nvSpPr>
            <p:cNvPr id="25" name="object 3">
              <a:extLst>
                <a:ext uri="{FF2B5EF4-FFF2-40B4-BE49-F238E27FC236}">
                  <a16:creationId xmlns:a16="http://schemas.microsoft.com/office/drawing/2014/main" id="{E2B12995-ECCC-4784-A7EE-BFE8D44E5EF0}"/>
                </a:ext>
              </a:extLst>
            </p:cNvPr>
            <p:cNvSpPr txBox="1"/>
            <p:nvPr/>
          </p:nvSpPr>
          <p:spPr>
            <a:xfrm>
              <a:off x="2587701" y="2134197"/>
              <a:ext cx="4859782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Departamento</a:t>
              </a:r>
              <a:r>
                <a:rPr sz="1600" b="1" spc="-35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de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Gestión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15" dirty="0">
                  <a:solidFill>
                    <a:srgbClr val="A6A6A6"/>
                  </a:solidFill>
                  <a:latin typeface="Calibri"/>
                  <a:cs typeface="Calibri"/>
                </a:rPr>
                <a:t>Tecnológica</a:t>
              </a:r>
              <a:r>
                <a:rPr sz="1600" b="1" spc="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y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Vinculación</a:t>
              </a:r>
              <a:endParaRPr sz="1600" b="1" dirty="0">
                <a:latin typeface="Calibri"/>
                <a:cs typeface="Calibri"/>
              </a:endParaRPr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C0FEC814-58F5-4723-9DBF-B24E8A424F5F}"/>
                </a:ext>
              </a:extLst>
            </p:cNvPr>
            <p:cNvSpPr txBox="1"/>
            <p:nvPr/>
          </p:nvSpPr>
          <p:spPr>
            <a:xfrm>
              <a:off x="2587701" y="1845103"/>
              <a:ext cx="4859782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s-MX" sz="2000" b="1" spc="-10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Instituto Tecnológico de Acapulco</a:t>
              </a:r>
              <a:endParaRPr sz="2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30" name="Imagen 29">
            <a:extLst>
              <a:ext uri="{FF2B5EF4-FFF2-40B4-BE49-F238E27FC236}">
                <a16:creationId xmlns:a16="http://schemas.microsoft.com/office/drawing/2014/main" id="{114A708C-6DC8-4DDE-B2AA-B1192370F940}"/>
              </a:ext>
            </a:extLst>
          </p:cNvPr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25"/>
          <a:stretch/>
        </p:blipFill>
        <p:spPr bwMode="auto">
          <a:xfrm>
            <a:off x="-381000" y="746207"/>
            <a:ext cx="3196975" cy="5812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n 2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2D86C494-F166-411D-90EE-DC747360A96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1" t="3875" r="3487" b="85775"/>
          <a:stretch/>
        </p:blipFill>
        <p:spPr>
          <a:xfrm>
            <a:off x="9829800" y="34455"/>
            <a:ext cx="2210839" cy="1260945"/>
          </a:xfrm>
          <a:prstGeom prst="rect">
            <a:avLst/>
          </a:prstGeom>
        </p:spPr>
      </p:pic>
      <p:pic>
        <p:nvPicPr>
          <p:cNvPr id="28" name="Gráfico 1">
            <a:extLst>
              <a:ext uri="{FF2B5EF4-FFF2-40B4-BE49-F238E27FC236}">
                <a16:creationId xmlns:a16="http://schemas.microsoft.com/office/drawing/2014/main" id="{7AC398FA-0483-4B6B-8677-3FE537071ABB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4800" y="225313"/>
            <a:ext cx="6324600" cy="803746"/>
          </a:xfrm>
          <a:prstGeom prst="rect">
            <a:avLst/>
          </a:prstGeom>
        </p:spPr>
      </p:pic>
      <p:pic>
        <p:nvPicPr>
          <p:cNvPr id="32" name="Imagen 31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ABE90C45-5683-4840-AAFE-5D07340752F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64" b="4233"/>
          <a:stretch/>
        </p:blipFill>
        <p:spPr>
          <a:xfrm>
            <a:off x="685800" y="5797677"/>
            <a:ext cx="9829800" cy="960088"/>
          </a:xfrm>
          <a:prstGeom prst="rect">
            <a:avLst/>
          </a:prstGeom>
        </p:spPr>
      </p:pic>
      <p:pic>
        <p:nvPicPr>
          <p:cNvPr id="33" name="Imagen 32" descr="Logotipo&#10;&#10;Descripción generada automáticamente">
            <a:extLst>
              <a:ext uri="{FF2B5EF4-FFF2-40B4-BE49-F238E27FC236}">
                <a16:creationId xmlns:a16="http://schemas.microsoft.com/office/drawing/2014/main" id="{E0607E3F-1353-44C8-B7EE-B2D9AA4A2D8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836828"/>
            <a:ext cx="603250" cy="356235"/>
          </a:xfrm>
          <a:prstGeom prst="rect">
            <a:avLst/>
          </a:prstGeom>
        </p:spPr>
      </p:pic>
      <p:pic>
        <p:nvPicPr>
          <p:cNvPr id="34" name="Imagen 33" descr="Diagrama, Círculo&#10;&#10;Descripción generada automáticamente">
            <a:extLst>
              <a:ext uri="{FF2B5EF4-FFF2-40B4-BE49-F238E27FC236}">
                <a16:creationId xmlns:a16="http://schemas.microsoft.com/office/drawing/2014/main" id="{D308FC51-96DA-4466-8C12-082A5C4E1F0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576" y="5797677"/>
            <a:ext cx="386715" cy="434340"/>
          </a:xfrm>
          <a:prstGeom prst="rect">
            <a:avLst/>
          </a:prstGeom>
        </p:spPr>
      </p:pic>
      <p:pic>
        <p:nvPicPr>
          <p:cNvPr id="35" name="Imagen 34" descr="Logotipo, Icono&#10;&#10;Descripción generada automáticamente">
            <a:extLst>
              <a:ext uri="{FF2B5EF4-FFF2-40B4-BE49-F238E27FC236}">
                <a16:creationId xmlns:a16="http://schemas.microsoft.com/office/drawing/2014/main" id="{82D53C21-9017-432F-939E-FB691A6798D6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997" y="5836828"/>
            <a:ext cx="367030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magen 35" descr="Texto&#10;&#10;Descripción generada automáticamente">
            <a:extLst>
              <a:ext uri="{FF2B5EF4-FFF2-40B4-BE49-F238E27FC236}">
                <a16:creationId xmlns:a16="http://schemas.microsoft.com/office/drawing/2014/main" id="{91C48C7B-4A38-40CC-8A8A-B62FA95C94C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487" y="5846353"/>
            <a:ext cx="791845" cy="34671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Cuadro de texto 2">
            <a:extLst>
              <a:ext uri="{FF2B5EF4-FFF2-40B4-BE49-F238E27FC236}">
                <a16:creationId xmlns:a16="http://schemas.microsoft.com/office/drawing/2014/main" id="{40494D62-18AB-458B-ACC7-A6C1EA15B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964" y="5773963"/>
            <a:ext cx="349097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R="481965"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s-MX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Avenida Instituto Tecnológico km. 6.5, s/n, Col. El </a:t>
            </a:r>
            <a:r>
              <a:rPr lang="es-MX" sz="650" b="1" dirty="0" err="1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Cayaco</a:t>
            </a:r>
            <a:r>
              <a:rPr lang="es-MX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. C.P. 39905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81965"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s-MX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Guerrero. Tel. Acapulco de Juárez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81965"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n-US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744) 4429010 ext. 120, 140  e-mail: vin_acapulco@ttecnm.mx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s-MX" sz="650" b="1" u="sng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https://acapulco.tecnm.mx/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4317CC9-C5C4-403E-8F61-832748577F12}"/>
              </a:ext>
            </a:extLst>
          </p:cNvPr>
          <p:cNvSpPr txBox="1"/>
          <p:nvPr/>
        </p:nvSpPr>
        <p:spPr>
          <a:xfrm>
            <a:off x="5194858" y="2468389"/>
            <a:ext cx="4629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chemeClr val="accent1">
                    <a:lumMod val="50000"/>
                  </a:schemeClr>
                </a:solidFill>
              </a:rPr>
              <a:t>CONTACTO</a:t>
            </a:r>
          </a:p>
        </p:txBody>
      </p:sp>
      <p:pic>
        <p:nvPicPr>
          <p:cNvPr id="4098" name="Picture 2" descr="Cabeceras de correo: analiza la cabecera de un email - Linube">
            <a:extLst>
              <a:ext uri="{FF2B5EF4-FFF2-40B4-BE49-F238E27FC236}">
                <a16:creationId xmlns:a16="http://schemas.microsoft.com/office/drawing/2014/main" id="{A83F1E46-4718-4E9B-88BA-B09EA3E37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643" y="3391719"/>
            <a:ext cx="2079186" cy="168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B021C6D8-AB17-46B4-B515-242BAC378955}"/>
              </a:ext>
            </a:extLst>
          </p:cNvPr>
          <p:cNvSpPr txBox="1"/>
          <p:nvPr/>
        </p:nvSpPr>
        <p:spPr>
          <a:xfrm>
            <a:off x="5018932" y="3930328"/>
            <a:ext cx="6424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solidFill>
                  <a:srgbClr val="FF0000"/>
                </a:solidFill>
              </a:rPr>
              <a:t>rp@acapulco.tecnm.mx</a:t>
            </a:r>
          </a:p>
        </p:txBody>
      </p:sp>
    </p:spTree>
    <p:extLst>
      <p:ext uri="{BB962C8B-B14F-4D97-AF65-F5344CB8AC3E}">
        <p14:creationId xmlns:p14="http://schemas.microsoft.com/office/powerpoint/2010/main" val="236310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>
            <a:extLst>
              <a:ext uri="{FF2B5EF4-FFF2-40B4-BE49-F238E27FC236}">
                <a16:creationId xmlns:a16="http://schemas.microsoft.com/office/drawing/2014/main" id="{D8E0497E-4DB1-4B3A-9A64-B71C1F5E4104}"/>
              </a:ext>
            </a:extLst>
          </p:cNvPr>
          <p:cNvGrpSpPr/>
          <p:nvPr/>
        </p:nvGrpSpPr>
        <p:grpSpPr>
          <a:xfrm>
            <a:off x="2971800" y="1436785"/>
            <a:ext cx="6087491" cy="548139"/>
            <a:chOff x="2587701" y="1845103"/>
            <a:chExt cx="4859782" cy="548139"/>
          </a:xfrm>
        </p:grpSpPr>
        <p:sp>
          <p:nvSpPr>
            <p:cNvPr id="25" name="object 3">
              <a:extLst>
                <a:ext uri="{FF2B5EF4-FFF2-40B4-BE49-F238E27FC236}">
                  <a16:creationId xmlns:a16="http://schemas.microsoft.com/office/drawing/2014/main" id="{E2B12995-ECCC-4784-A7EE-BFE8D44E5EF0}"/>
                </a:ext>
              </a:extLst>
            </p:cNvPr>
            <p:cNvSpPr txBox="1"/>
            <p:nvPr/>
          </p:nvSpPr>
          <p:spPr>
            <a:xfrm>
              <a:off x="2587701" y="2134197"/>
              <a:ext cx="4859782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Departamento</a:t>
              </a:r>
              <a:r>
                <a:rPr sz="1600" b="1" spc="-35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de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Gestión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15" dirty="0">
                  <a:solidFill>
                    <a:srgbClr val="A6A6A6"/>
                  </a:solidFill>
                  <a:latin typeface="Calibri"/>
                  <a:cs typeface="Calibri"/>
                </a:rPr>
                <a:t>Tecnológica</a:t>
              </a:r>
              <a:r>
                <a:rPr sz="1600" b="1" spc="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y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Vinculación</a:t>
              </a:r>
              <a:endParaRPr sz="1600" b="1" dirty="0">
                <a:latin typeface="Calibri"/>
                <a:cs typeface="Calibri"/>
              </a:endParaRPr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C0FEC814-58F5-4723-9DBF-B24E8A424F5F}"/>
                </a:ext>
              </a:extLst>
            </p:cNvPr>
            <p:cNvSpPr txBox="1"/>
            <p:nvPr/>
          </p:nvSpPr>
          <p:spPr>
            <a:xfrm>
              <a:off x="2587701" y="1845103"/>
              <a:ext cx="4859782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s-MX" sz="2000" b="1" spc="-10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Instituto Tecnológico de Acapulco</a:t>
              </a:r>
              <a:endParaRPr sz="2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30" name="Imagen 29">
            <a:extLst>
              <a:ext uri="{FF2B5EF4-FFF2-40B4-BE49-F238E27FC236}">
                <a16:creationId xmlns:a16="http://schemas.microsoft.com/office/drawing/2014/main" id="{114A708C-6DC8-4DDE-B2AA-B1192370F940}"/>
              </a:ext>
            </a:extLst>
          </p:cNvPr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25"/>
          <a:stretch/>
        </p:blipFill>
        <p:spPr bwMode="auto">
          <a:xfrm>
            <a:off x="-381000" y="746207"/>
            <a:ext cx="3196975" cy="5812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n 2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2D86C494-F166-411D-90EE-DC747360A96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1" t="3875" r="3487" b="85775"/>
          <a:stretch/>
        </p:blipFill>
        <p:spPr>
          <a:xfrm>
            <a:off x="9829800" y="34455"/>
            <a:ext cx="2210839" cy="1260945"/>
          </a:xfrm>
          <a:prstGeom prst="rect">
            <a:avLst/>
          </a:prstGeom>
        </p:spPr>
      </p:pic>
      <p:pic>
        <p:nvPicPr>
          <p:cNvPr id="28" name="Gráfico 1">
            <a:extLst>
              <a:ext uri="{FF2B5EF4-FFF2-40B4-BE49-F238E27FC236}">
                <a16:creationId xmlns:a16="http://schemas.microsoft.com/office/drawing/2014/main" id="{7AC398FA-0483-4B6B-8677-3FE537071ABB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4800" y="225313"/>
            <a:ext cx="6324600" cy="803746"/>
          </a:xfrm>
          <a:prstGeom prst="rect">
            <a:avLst/>
          </a:prstGeom>
        </p:spPr>
      </p:pic>
      <p:pic>
        <p:nvPicPr>
          <p:cNvPr id="32" name="Imagen 31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ABE90C45-5683-4840-AAFE-5D07340752F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64" b="4233"/>
          <a:stretch/>
        </p:blipFill>
        <p:spPr>
          <a:xfrm>
            <a:off x="685800" y="5797677"/>
            <a:ext cx="9829800" cy="960088"/>
          </a:xfrm>
          <a:prstGeom prst="rect">
            <a:avLst/>
          </a:prstGeom>
        </p:spPr>
      </p:pic>
      <p:pic>
        <p:nvPicPr>
          <p:cNvPr id="33" name="Imagen 32" descr="Logotipo&#10;&#10;Descripción generada automáticamente">
            <a:extLst>
              <a:ext uri="{FF2B5EF4-FFF2-40B4-BE49-F238E27FC236}">
                <a16:creationId xmlns:a16="http://schemas.microsoft.com/office/drawing/2014/main" id="{E0607E3F-1353-44C8-B7EE-B2D9AA4A2D8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836828"/>
            <a:ext cx="603250" cy="356235"/>
          </a:xfrm>
          <a:prstGeom prst="rect">
            <a:avLst/>
          </a:prstGeom>
        </p:spPr>
      </p:pic>
      <p:pic>
        <p:nvPicPr>
          <p:cNvPr id="34" name="Imagen 33" descr="Diagrama, Círculo&#10;&#10;Descripción generada automáticamente">
            <a:extLst>
              <a:ext uri="{FF2B5EF4-FFF2-40B4-BE49-F238E27FC236}">
                <a16:creationId xmlns:a16="http://schemas.microsoft.com/office/drawing/2014/main" id="{D308FC51-96DA-4466-8C12-082A5C4E1F0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576" y="5797677"/>
            <a:ext cx="386715" cy="434340"/>
          </a:xfrm>
          <a:prstGeom prst="rect">
            <a:avLst/>
          </a:prstGeom>
        </p:spPr>
      </p:pic>
      <p:pic>
        <p:nvPicPr>
          <p:cNvPr id="35" name="Imagen 34" descr="Logotipo, Icono&#10;&#10;Descripción generada automáticamente">
            <a:extLst>
              <a:ext uri="{FF2B5EF4-FFF2-40B4-BE49-F238E27FC236}">
                <a16:creationId xmlns:a16="http://schemas.microsoft.com/office/drawing/2014/main" id="{82D53C21-9017-432F-939E-FB691A6798D6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997" y="5836828"/>
            <a:ext cx="367030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magen 35" descr="Texto&#10;&#10;Descripción generada automáticamente">
            <a:extLst>
              <a:ext uri="{FF2B5EF4-FFF2-40B4-BE49-F238E27FC236}">
                <a16:creationId xmlns:a16="http://schemas.microsoft.com/office/drawing/2014/main" id="{91C48C7B-4A38-40CC-8A8A-B62FA95C94C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487" y="5846353"/>
            <a:ext cx="791845" cy="34671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Cuadro de texto 2">
            <a:extLst>
              <a:ext uri="{FF2B5EF4-FFF2-40B4-BE49-F238E27FC236}">
                <a16:creationId xmlns:a16="http://schemas.microsoft.com/office/drawing/2014/main" id="{40494D62-18AB-458B-ACC7-A6C1EA15B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964" y="5773963"/>
            <a:ext cx="349097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R="481965"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s-MX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Avenida Instituto Tecnológico km. 6.5, s/n, Col. El </a:t>
            </a:r>
            <a:r>
              <a:rPr lang="es-MX" sz="650" b="1" dirty="0" err="1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Cayaco</a:t>
            </a:r>
            <a:r>
              <a:rPr lang="es-MX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. C.P. 39905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81965"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s-MX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Guerrero. Tel. Acapulco de Juárez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81965"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n-US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744) 4429010 ext. 120, 140  e-mail: vin_acapulco@ttecnm.mx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s-MX" sz="650" b="1" u="sng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https://acapulco.tecnm.mx/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9EB9395-5C0F-475B-B0DD-E81CBAE9156B}"/>
              </a:ext>
            </a:extLst>
          </p:cNvPr>
          <p:cNvSpPr txBox="1"/>
          <p:nvPr/>
        </p:nvSpPr>
        <p:spPr>
          <a:xfrm>
            <a:off x="2815975" y="2165112"/>
            <a:ext cx="909751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>
                <a:solidFill>
                  <a:srgbClr val="FF0000"/>
                </a:solidFill>
              </a:rPr>
              <a:t>NOTA IMPORTANTE!:</a:t>
            </a:r>
          </a:p>
          <a:p>
            <a:pPr algn="just"/>
            <a:r>
              <a:rPr lang="es-MX" sz="3200" b="1" dirty="0">
                <a:solidFill>
                  <a:schemeClr val="accent1">
                    <a:lumMod val="50000"/>
                  </a:schemeClr>
                </a:solidFill>
              </a:rPr>
              <a:t>NINGÚN ALUMNO (A) PODRÁ ASISTIR A LA EMPRESA QUE TENGAN ELEGIDA PARA REALIZAR SU PROGRAMA DE RESIDENCIAS PROFESIONALES SIN ANTES TENER SU CARTA DE PRESENTACIÓN.</a:t>
            </a:r>
          </a:p>
        </p:txBody>
      </p:sp>
      <p:pic>
        <p:nvPicPr>
          <p:cNvPr id="6146" name="Picture 2" descr="Señal de advertencia de triángulo realista 3d con signo de exclamación  aislado sobre fondo blanco Ilustración vectorial | Vector Premium">
            <a:extLst>
              <a:ext uri="{FF2B5EF4-FFF2-40B4-BE49-F238E27FC236}">
                <a16:creationId xmlns:a16="http://schemas.microsoft.com/office/drawing/2014/main" id="{8375A80B-C914-4CCE-9900-A3E172D1B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50383"/>
            <a:ext cx="990600" cy="85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80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39889EB-4D04-F537-5783-9F5DF3EC7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>
            <a:extLst>
              <a:ext uri="{FF2B5EF4-FFF2-40B4-BE49-F238E27FC236}">
                <a16:creationId xmlns:a16="http://schemas.microsoft.com/office/drawing/2014/main" id="{11F80F43-A607-AA2D-4801-1736245ED730}"/>
              </a:ext>
            </a:extLst>
          </p:cNvPr>
          <p:cNvGrpSpPr/>
          <p:nvPr/>
        </p:nvGrpSpPr>
        <p:grpSpPr>
          <a:xfrm>
            <a:off x="2971800" y="1436785"/>
            <a:ext cx="6087491" cy="548139"/>
            <a:chOff x="2587701" y="1845103"/>
            <a:chExt cx="4859782" cy="548139"/>
          </a:xfrm>
        </p:grpSpPr>
        <p:sp>
          <p:nvSpPr>
            <p:cNvPr id="25" name="object 3">
              <a:extLst>
                <a:ext uri="{FF2B5EF4-FFF2-40B4-BE49-F238E27FC236}">
                  <a16:creationId xmlns:a16="http://schemas.microsoft.com/office/drawing/2014/main" id="{6D89045B-5995-1721-1551-B3A024498A4C}"/>
                </a:ext>
              </a:extLst>
            </p:cNvPr>
            <p:cNvSpPr txBox="1"/>
            <p:nvPr/>
          </p:nvSpPr>
          <p:spPr>
            <a:xfrm>
              <a:off x="2587701" y="2134197"/>
              <a:ext cx="4859782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Departamento</a:t>
              </a:r>
              <a:r>
                <a:rPr sz="1600" b="1" spc="-35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de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Gestión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15" dirty="0">
                  <a:solidFill>
                    <a:srgbClr val="A6A6A6"/>
                  </a:solidFill>
                  <a:latin typeface="Calibri"/>
                  <a:cs typeface="Calibri"/>
                </a:rPr>
                <a:t>Tecnológica</a:t>
              </a:r>
              <a:r>
                <a:rPr sz="1600" b="1" spc="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y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Vinculación</a:t>
              </a:r>
              <a:endParaRPr sz="1600" b="1" dirty="0">
                <a:latin typeface="Calibri"/>
                <a:cs typeface="Calibri"/>
              </a:endParaRPr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9EBFD55D-E47B-3074-2AD9-DAECA0DCCC0A}"/>
                </a:ext>
              </a:extLst>
            </p:cNvPr>
            <p:cNvSpPr txBox="1"/>
            <p:nvPr/>
          </p:nvSpPr>
          <p:spPr>
            <a:xfrm>
              <a:off x="2587701" y="1845103"/>
              <a:ext cx="4859782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s-MX" sz="2000" b="1" spc="-10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Instituto Tecnológico de Acapulco</a:t>
              </a:r>
              <a:endParaRPr sz="2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30" name="Imagen 29">
            <a:extLst>
              <a:ext uri="{FF2B5EF4-FFF2-40B4-BE49-F238E27FC236}">
                <a16:creationId xmlns:a16="http://schemas.microsoft.com/office/drawing/2014/main" id="{994DB271-EAA6-0447-5E58-D9E158D4433F}"/>
              </a:ext>
            </a:extLst>
          </p:cNvPr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25"/>
          <a:stretch/>
        </p:blipFill>
        <p:spPr bwMode="auto">
          <a:xfrm>
            <a:off x="-381000" y="746207"/>
            <a:ext cx="3196975" cy="5812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n 2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E74183A3-D106-53AC-718F-3A8A5C63B6A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1" t="3875" r="3487" b="85775"/>
          <a:stretch/>
        </p:blipFill>
        <p:spPr>
          <a:xfrm>
            <a:off x="9829800" y="34455"/>
            <a:ext cx="2210839" cy="1260945"/>
          </a:xfrm>
          <a:prstGeom prst="rect">
            <a:avLst/>
          </a:prstGeom>
        </p:spPr>
      </p:pic>
      <p:pic>
        <p:nvPicPr>
          <p:cNvPr id="28" name="Gráfico 1">
            <a:extLst>
              <a:ext uri="{FF2B5EF4-FFF2-40B4-BE49-F238E27FC236}">
                <a16:creationId xmlns:a16="http://schemas.microsoft.com/office/drawing/2014/main" id="{04F7533D-CDCE-220B-4996-0ADFCC6E0287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4800" y="225313"/>
            <a:ext cx="6324600" cy="803746"/>
          </a:xfrm>
          <a:prstGeom prst="rect">
            <a:avLst/>
          </a:prstGeom>
        </p:spPr>
      </p:pic>
      <p:pic>
        <p:nvPicPr>
          <p:cNvPr id="32" name="Imagen 31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29982304-E172-AE1F-2800-EDBE25AFF70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64" b="4233"/>
          <a:stretch/>
        </p:blipFill>
        <p:spPr>
          <a:xfrm>
            <a:off x="685800" y="5797677"/>
            <a:ext cx="9829800" cy="960088"/>
          </a:xfrm>
          <a:prstGeom prst="rect">
            <a:avLst/>
          </a:prstGeom>
        </p:spPr>
      </p:pic>
      <p:pic>
        <p:nvPicPr>
          <p:cNvPr id="33" name="Imagen 32" descr="Logotipo&#10;&#10;Descripción generada automáticamente">
            <a:extLst>
              <a:ext uri="{FF2B5EF4-FFF2-40B4-BE49-F238E27FC236}">
                <a16:creationId xmlns:a16="http://schemas.microsoft.com/office/drawing/2014/main" id="{D53E92C1-1C11-68E4-4DDF-3ED2EB39F49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836828"/>
            <a:ext cx="603250" cy="356235"/>
          </a:xfrm>
          <a:prstGeom prst="rect">
            <a:avLst/>
          </a:prstGeom>
        </p:spPr>
      </p:pic>
      <p:pic>
        <p:nvPicPr>
          <p:cNvPr id="34" name="Imagen 33" descr="Diagrama, Círculo&#10;&#10;Descripción generada automáticamente">
            <a:extLst>
              <a:ext uri="{FF2B5EF4-FFF2-40B4-BE49-F238E27FC236}">
                <a16:creationId xmlns:a16="http://schemas.microsoft.com/office/drawing/2014/main" id="{D7F05989-9E72-2E28-485F-C47A806F4777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576" y="5797677"/>
            <a:ext cx="386715" cy="434340"/>
          </a:xfrm>
          <a:prstGeom prst="rect">
            <a:avLst/>
          </a:prstGeom>
        </p:spPr>
      </p:pic>
      <p:pic>
        <p:nvPicPr>
          <p:cNvPr id="35" name="Imagen 34" descr="Logotipo, Icono&#10;&#10;Descripción generada automáticamente">
            <a:extLst>
              <a:ext uri="{FF2B5EF4-FFF2-40B4-BE49-F238E27FC236}">
                <a16:creationId xmlns:a16="http://schemas.microsoft.com/office/drawing/2014/main" id="{9D182E95-132A-C88C-97EA-73B2C2F14178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997" y="5836828"/>
            <a:ext cx="367030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magen 35" descr="Texto&#10;&#10;Descripción generada automáticamente">
            <a:extLst>
              <a:ext uri="{FF2B5EF4-FFF2-40B4-BE49-F238E27FC236}">
                <a16:creationId xmlns:a16="http://schemas.microsoft.com/office/drawing/2014/main" id="{2CFAE63D-66FC-1573-436E-AA8F280D92AD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487" y="5846353"/>
            <a:ext cx="791845" cy="34671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Cuadro de texto 2">
            <a:extLst>
              <a:ext uri="{FF2B5EF4-FFF2-40B4-BE49-F238E27FC236}">
                <a16:creationId xmlns:a16="http://schemas.microsoft.com/office/drawing/2014/main" id="{0C7D8CC2-E9E7-9E3A-78B9-9F98C2F52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964" y="5773963"/>
            <a:ext cx="349097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R="481965"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s-MX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Avenida Instituto Tecnológico km. 6.5, s/n, Col. El </a:t>
            </a:r>
            <a:r>
              <a:rPr lang="es-MX" sz="650" b="1" dirty="0" err="1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Cayaco</a:t>
            </a:r>
            <a:r>
              <a:rPr lang="es-MX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. C.P. 39905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81965"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s-MX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Guerrero. Tel. Acapulco de Juárez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81965"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n-US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744) 4429010 ext. 120, 140  e-mail: vin_acapulco@ttecnm.mx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s-MX" sz="650" b="1" u="sng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https://acapulco.tecnm.mx/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7C00A41-AF6D-98AE-F4BA-7D6AEFAE95A6}"/>
              </a:ext>
            </a:extLst>
          </p:cNvPr>
          <p:cNvSpPr txBox="1"/>
          <p:nvPr/>
        </p:nvSpPr>
        <p:spPr>
          <a:xfrm>
            <a:off x="2971800" y="1999124"/>
            <a:ext cx="9097512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500" b="1" dirty="0">
                <a:solidFill>
                  <a:srgbClr val="FF0000"/>
                </a:solidFill>
              </a:rPr>
              <a:t>DONDE VER LOS CONVENIOS Y DOCUMENTOS:</a:t>
            </a:r>
          </a:p>
          <a:p>
            <a:pPr algn="ctr"/>
            <a:r>
              <a:rPr lang="es-MX" sz="2500" b="1" dirty="0">
                <a:solidFill>
                  <a:schemeClr val="accent1">
                    <a:lumMod val="50000"/>
                  </a:schemeClr>
                </a:solidFill>
              </a:rPr>
              <a:t>Ingresar a la siguiente pagina: </a:t>
            </a:r>
          </a:p>
          <a:p>
            <a:pPr algn="ctr"/>
            <a:r>
              <a:rPr lang="es-MX" sz="2500" b="1" dirty="0">
                <a:solidFill>
                  <a:srgbClr val="FF0000"/>
                </a:solidFill>
                <a:hlinkClick r:id="rId10"/>
              </a:rPr>
              <a:t>https://acapulco.tecnm.mx/residencias-profesionales/</a:t>
            </a:r>
            <a:endParaRPr lang="es-MX" sz="2500" b="1" dirty="0">
              <a:solidFill>
                <a:srgbClr val="FF0000"/>
              </a:solidFill>
            </a:endParaRPr>
          </a:p>
          <a:p>
            <a:pPr algn="ctr"/>
            <a:r>
              <a:rPr lang="es-MX" sz="2500" b="1" dirty="0">
                <a:solidFill>
                  <a:srgbClr val="FF0000"/>
                </a:solidFill>
              </a:rPr>
              <a:t>1.- Pestaña: ESTUDIANTES</a:t>
            </a:r>
          </a:p>
          <a:p>
            <a:pPr algn="ctr"/>
            <a:r>
              <a:rPr lang="es-MX" sz="2500" b="1" dirty="0">
                <a:solidFill>
                  <a:srgbClr val="FF0000"/>
                </a:solidFill>
              </a:rPr>
              <a:t>2.- Seleccionar Residencias Profesionales</a:t>
            </a:r>
          </a:p>
          <a:p>
            <a:pPr algn="ctr"/>
            <a:r>
              <a:rPr lang="es-MX" sz="2500" b="1" dirty="0">
                <a:solidFill>
                  <a:srgbClr val="FF0000"/>
                </a:solidFill>
              </a:rPr>
              <a:t>3.- Empresas con las que el campus tiene convenios</a:t>
            </a:r>
          </a:p>
          <a:p>
            <a:pPr algn="ctr"/>
            <a:r>
              <a:rPr lang="es-MX" sz="2500" b="1" dirty="0">
                <a:solidFill>
                  <a:srgbClr val="FF0000"/>
                </a:solidFill>
              </a:rPr>
              <a:t>4.- carta de aceptación</a:t>
            </a:r>
          </a:p>
          <a:p>
            <a:pPr algn="ctr"/>
            <a:r>
              <a:rPr lang="es-MX" sz="2500" b="1" dirty="0">
                <a:solidFill>
                  <a:srgbClr val="FF0000"/>
                </a:solidFill>
              </a:rPr>
              <a:t>5.- carta de liberación</a:t>
            </a:r>
          </a:p>
          <a:p>
            <a:pPr algn="ctr"/>
            <a:r>
              <a:rPr lang="es-MX" sz="2500" b="1" dirty="0">
                <a:solidFill>
                  <a:srgbClr val="FF0000"/>
                </a:solidFill>
              </a:rPr>
              <a:t>6.- oficio de sin sello</a:t>
            </a:r>
          </a:p>
        </p:txBody>
      </p:sp>
      <p:pic>
        <p:nvPicPr>
          <p:cNvPr id="6146" name="Picture 2" descr="Señal de advertencia de triángulo realista 3d con signo de exclamación  aislado sobre fondo blanco Ilustración vectorial | Vector Premium">
            <a:extLst>
              <a:ext uri="{FF2B5EF4-FFF2-40B4-BE49-F238E27FC236}">
                <a16:creationId xmlns:a16="http://schemas.microsoft.com/office/drawing/2014/main" id="{C7A61814-640F-9846-ED30-74EF7C77B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370" y="1952021"/>
            <a:ext cx="990600" cy="85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14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>
            <a:extLst>
              <a:ext uri="{FF2B5EF4-FFF2-40B4-BE49-F238E27FC236}">
                <a16:creationId xmlns:a16="http://schemas.microsoft.com/office/drawing/2014/main" id="{D8E0497E-4DB1-4B3A-9A64-B71C1F5E4104}"/>
              </a:ext>
            </a:extLst>
          </p:cNvPr>
          <p:cNvGrpSpPr/>
          <p:nvPr/>
        </p:nvGrpSpPr>
        <p:grpSpPr>
          <a:xfrm>
            <a:off x="2971800" y="1436785"/>
            <a:ext cx="6087491" cy="548139"/>
            <a:chOff x="2587701" y="1845103"/>
            <a:chExt cx="4859782" cy="548139"/>
          </a:xfrm>
        </p:grpSpPr>
        <p:sp>
          <p:nvSpPr>
            <p:cNvPr id="25" name="object 3">
              <a:extLst>
                <a:ext uri="{FF2B5EF4-FFF2-40B4-BE49-F238E27FC236}">
                  <a16:creationId xmlns:a16="http://schemas.microsoft.com/office/drawing/2014/main" id="{E2B12995-ECCC-4784-A7EE-BFE8D44E5EF0}"/>
                </a:ext>
              </a:extLst>
            </p:cNvPr>
            <p:cNvSpPr txBox="1"/>
            <p:nvPr/>
          </p:nvSpPr>
          <p:spPr>
            <a:xfrm>
              <a:off x="2587701" y="2134197"/>
              <a:ext cx="4859782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Departamento</a:t>
              </a:r>
              <a:r>
                <a:rPr sz="1600" b="1" spc="-35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de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Gestión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15" dirty="0">
                  <a:solidFill>
                    <a:srgbClr val="A6A6A6"/>
                  </a:solidFill>
                  <a:latin typeface="Calibri"/>
                  <a:cs typeface="Calibri"/>
                </a:rPr>
                <a:t>Tecnológica</a:t>
              </a:r>
              <a:r>
                <a:rPr sz="1600" b="1" spc="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y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Vinculación</a:t>
              </a:r>
              <a:endParaRPr sz="1600" b="1" dirty="0">
                <a:latin typeface="Calibri"/>
                <a:cs typeface="Calibri"/>
              </a:endParaRPr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C0FEC814-58F5-4723-9DBF-B24E8A424F5F}"/>
                </a:ext>
              </a:extLst>
            </p:cNvPr>
            <p:cNvSpPr txBox="1"/>
            <p:nvPr/>
          </p:nvSpPr>
          <p:spPr>
            <a:xfrm>
              <a:off x="2587701" y="1845103"/>
              <a:ext cx="4859782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s-MX" sz="2000" b="1" spc="-10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Instituto Tecnológico de Acapulco</a:t>
              </a:r>
              <a:endParaRPr sz="2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30" name="Imagen 29">
            <a:extLst>
              <a:ext uri="{FF2B5EF4-FFF2-40B4-BE49-F238E27FC236}">
                <a16:creationId xmlns:a16="http://schemas.microsoft.com/office/drawing/2014/main" id="{114A708C-6DC8-4DDE-B2AA-B1192370F940}"/>
              </a:ext>
            </a:extLst>
          </p:cNvPr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25"/>
          <a:stretch/>
        </p:blipFill>
        <p:spPr bwMode="auto">
          <a:xfrm>
            <a:off x="-381000" y="746207"/>
            <a:ext cx="3196975" cy="5812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n 2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2D86C494-F166-411D-90EE-DC747360A96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1" t="3875" r="3487" b="85775"/>
          <a:stretch/>
        </p:blipFill>
        <p:spPr>
          <a:xfrm>
            <a:off x="9829800" y="34455"/>
            <a:ext cx="2210839" cy="1260945"/>
          </a:xfrm>
          <a:prstGeom prst="rect">
            <a:avLst/>
          </a:prstGeom>
        </p:spPr>
      </p:pic>
      <p:pic>
        <p:nvPicPr>
          <p:cNvPr id="28" name="Gráfico 1">
            <a:extLst>
              <a:ext uri="{FF2B5EF4-FFF2-40B4-BE49-F238E27FC236}">
                <a16:creationId xmlns:a16="http://schemas.microsoft.com/office/drawing/2014/main" id="{7AC398FA-0483-4B6B-8677-3FE537071ABB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4800" y="225313"/>
            <a:ext cx="6324600" cy="803746"/>
          </a:xfrm>
          <a:prstGeom prst="rect">
            <a:avLst/>
          </a:prstGeom>
        </p:spPr>
      </p:pic>
      <p:pic>
        <p:nvPicPr>
          <p:cNvPr id="32" name="Imagen 31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ABE90C45-5683-4840-AAFE-5D07340752F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64" b="4233"/>
          <a:stretch/>
        </p:blipFill>
        <p:spPr>
          <a:xfrm>
            <a:off x="685800" y="5797677"/>
            <a:ext cx="9829800" cy="960088"/>
          </a:xfrm>
          <a:prstGeom prst="rect">
            <a:avLst/>
          </a:prstGeom>
        </p:spPr>
      </p:pic>
      <p:pic>
        <p:nvPicPr>
          <p:cNvPr id="33" name="Imagen 32" descr="Logotipo&#10;&#10;Descripción generada automáticamente">
            <a:extLst>
              <a:ext uri="{FF2B5EF4-FFF2-40B4-BE49-F238E27FC236}">
                <a16:creationId xmlns:a16="http://schemas.microsoft.com/office/drawing/2014/main" id="{E0607E3F-1353-44C8-B7EE-B2D9AA4A2D8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836828"/>
            <a:ext cx="603250" cy="356235"/>
          </a:xfrm>
          <a:prstGeom prst="rect">
            <a:avLst/>
          </a:prstGeom>
        </p:spPr>
      </p:pic>
      <p:pic>
        <p:nvPicPr>
          <p:cNvPr id="34" name="Imagen 33" descr="Diagrama, Círculo&#10;&#10;Descripción generada automáticamente">
            <a:extLst>
              <a:ext uri="{FF2B5EF4-FFF2-40B4-BE49-F238E27FC236}">
                <a16:creationId xmlns:a16="http://schemas.microsoft.com/office/drawing/2014/main" id="{D308FC51-96DA-4466-8C12-082A5C4E1F0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576" y="5797677"/>
            <a:ext cx="386715" cy="434340"/>
          </a:xfrm>
          <a:prstGeom prst="rect">
            <a:avLst/>
          </a:prstGeom>
        </p:spPr>
      </p:pic>
      <p:pic>
        <p:nvPicPr>
          <p:cNvPr id="35" name="Imagen 34" descr="Logotipo, Icono&#10;&#10;Descripción generada automáticamente">
            <a:extLst>
              <a:ext uri="{FF2B5EF4-FFF2-40B4-BE49-F238E27FC236}">
                <a16:creationId xmlns:a16="http://schemas.microsoft.com/office/drawing/2014/main" id="{82D53C21-9017-432F-939E-FB691A6798D6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997" y="5836828"/>
            <a:ext cx="367030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magen 35" descr="Texto&#10;&#10;Descripción generada automáticamente">
            <a:extLst>
              <a:ext uri="{FF2B5EF4-FFF2-40B4-BE49-F238E27FC236}">
                <a16:creationId xmlns:a16="http://schemas.microsoft.com/office/drawing/2014/main" id="{91C48C7B-4A38-40CC-8A8A-B62FA95C94C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487" y="5846353"/>
            <a:ext cx="791845" cy="34671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Cuadro de texto 2">
            <a:extLst>
              <a:ext uri="{FF2B5EF4-FFF2-40B4-BE49-F238E27FC236}">
                <a16:creationId xmlns:a16="http://schemas.microsoft.com/office/drawing/2014/main" id="{40494D62-18AB-458B-ACC7-A6C1EA15B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964" y="5773963"/>
            <a:ext cx="349097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R="481965"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s-MX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Avenida Instituto Tecnológico km. 6.5, s/n, Col. El </a:t>
            </a:r>
            <a:r>
              <a:rPr lang="es-MX" sz="650" b="1" dirty="0" err="1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Cayaco</a:t>
            </a:r>
            <a:r>
              <a:rPr lang="es-MX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. C.P. 39905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81965"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s-MX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Guerrero. Tel. Acapulco de Juárez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81965"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n-US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744) 4429010 ext. 120, 140  e-mail: vin_acapulco@ttecnm.mx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s-MX" sz="650" b="1" u="sng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https://acapulco.tecnm.mx/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1B9D652-EE5F-4935-8BDD-932C278A8C79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40113" y="2102807"/>
            <a:ext cx="4378574" cy="345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15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4899EB6-A85E-2E8D-1E38-23820EAE6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>
            <a:extLst>
              <a:ext uri="{FF2B5EF4-FFF2-40B4-BE49-F238E27FC236}">
                <a16:creationId xmlns:a16="http://schemas.microsoft.com/office/drawing/2014/main" id="{4C344F5E-3B58-3C35-0DF8-BF73D72445E6}"/>
              </a:ext>
            </a:extLst>
          </p:cNvPr>
          <p:cNvGrpSpPr/>
          <p:nvPr/>
        </p:nvGrpSpPr>
        <p:grpSpPr>
          <a:xfrm>
            <a:off x="2971800" y="1436785"/>
            <a:ext cx="6087491" cy="548139"/>
            <a:chOff x="2587701" y="1845103"/>
            <a:chExt cx="4859782" cy="548139"/>
          </a:xfrm>
        </p:grpSpPr>
        <p:sp>
          <p:nvSpPr>
            <p:cNvPr id="25" name="object 3">
              <a:extLst>
                <a:ext uri="{FF2B5EF4-FFF2-40B4-BE49-F238E27FC236}">
                  <a16:creationId xmlns:a16="http://schemas.microsoft.com/office/drawing/2014/main" id="{530C75D7-143C-DB0B-7DC5-C32A6EA11F9A}"/>
                </a:ext>
              </a:extLst>
            </p:cNvPr>
            <p:cNvSpPr txBox="1"/>
            <p:nvPr/>
          </p:nvSpPr>
          <p:spPr>
            <a:xfrm>
              <a:off x="2587701" y="2134197"/>
              <a:ext cx="4859782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Departamento</a:t>
              </a:r>
              <a:r>
                <a:rPr sz="1600" b="1" spc="-35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de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Gestión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15" dirty="0">
                  <a:solidFill>
                    <a:srgbClr val="A6A6A6"/>
                  </a:solidFill>
                  <a:latin typeface="Calibri"/>
                  <a:cs typeface="Calibri"/>
                </a:rPr>
                <a:t>Tecnológica</a:t>
              </a:r>
              <a:r>
                <a:rPr sz="1600" b="1" spc="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y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Vinculación</a:t>
              </a:r>
              <a:endParaRPr sz="1600" b="1" dirty="0">
                <a:latin typeface="Calibri"/>
                <a:cs typeface="Calibri"/>
              </a:endParaRPr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A13119CE-6F67-D519-6A03-CD0C7496895D}"/>
                </a:ext>
              </a:extLst>
            </p:cNvPr>
            <p:cNvSpPr txBox="1"/>
            <p:nvPr/>
          </p:nvSpPr>
          <p:spPr>
            <a:xfrm>
              <a:off x="2587701" y="1845103"/>
              <a:ext cx="4859782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s-MX" sz="2000" b="1" spc="-10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Instituto Tecnológico de Acapulco</a:t>
              </a:r>
              <a:endParaRPr sz="2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30" name="Imagen 29">
            <a:extLst>
              <a:ext uri="{FF2B5EF4-FFF2-40B4-BE49-F238E27FC236}">
                <a16:creationId xmlns:a16="http://schemas.microsoft.com/office/drawing/2014/main" id="{5FC67A20-DA35-426B-5AE6-C08A90623D1F}"/>
              </a:ext>
            </a:extLst>
          </p:cNvPr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25"/>
          <a:stretch/>
        </p:blipFill>
        <p:spPr bwMode="auto">
          <a:xfrm>
            <a:off x="-381000" y="746207"/>
            <a:ext cx="3196975" cy="5812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n 2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FCEBA632-7040-01BD-5E62-7C63DA6A8B4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1" t="3875" r="3487" b="85775"/>
          <a:stretch/>
        </p:blipFill>
        <p:spPr>
          <a:xfrm>
            <a:off x="9829800" y="34455"/>
            <a:ext cx="2210839" cy="1260945"/>
          </a:xfrm>
          <a:prstGeom prst="rect">
            <a:avLst/>
          </a:prstGeom>
        </p:spPr>
      </p:pic>
      <p:pic>
        <p:nvPicPr>
          <p:cNvPr id="28" name="Gráfico 1">
            <a:extLst>
              <a:ext uri="{FF2B5EF4-FFF2-40B4-BE49-F238E27FC236}">
                <a16:creationId xmlns:a16="http://schemas.microsoft.com/office/drawing/2014/main" id="{81B36BC0-6207-8686-8A97-A83E835FD18F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4800" y="225313"/>
            <a:ext cx="6324600" cy="803746"/>
          </a:xfrm>
          <a:prstGeom prst="rect">
            <a:avLst/>
          </a:prstGeom>
        </p:spPr>
      </p:pic>
      <p:pic>
        <p:nvPicPr>
          <p:cNvPr id="32" name="Imagen 31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E9E44719-060E-819A-1B92-740B2242C71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64" b="4233"/>
          <a:stretch/>
        </p:blipFill>
        <p:spPr>
          <a:xfrm>
            <a:off x="685800" y="5797677"/>
            <a:ext cx="9829800" cy="960088"/>
          </a:xfrm>
          <a:prstGeom prst="rect">
            <a:avLst/>
          </a:prstGeom>
        </p:spPr>
      </p:pic>
      <p:pic>
        <p:nvPicPr>
          <p:cNvPr id="33" name="Imagen 32" descr="Logotipo&#10;&#10;Descripción generada automáticamente">
            <a:extLst>
              <a:ext uri="{FF2B5EF4-FFF2-40B4-BE49-F238E27FC236}">
                <a16:creationId xmlns:a16="http://schemas.microsoft.com/office/drawing/2014/main" id="{063F80EF-6524-B89C-0E18-C83B936235ED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836828"/>
            <a:ext cx="603250" cy="356235"/>
          </a:xfrm>
          <a:prstGeom prst="rect">
            <a:avLst/>
          </a:prstGeom>
        </p:spPr>
      </p:pic>
      <p:pic>
        <p:nvPicPr>
          <p:cNvPr id="34" name="Imagen 33" descr="Diagrama, Círculo&#10;&#10;Descripción generada automáticamente">
            <a:extLst>
              <a:ext uri="{FF2B5EF4-FFF2-40B4-BE49-F238E27FC236}">
                <a16:creationId xmlns:a16="http://schemas.microsoft.com/office/drawing/2014/main" id="{5B1E186C-E7AC-80BC-BAB6-17264D6776F2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576" y="5797677"/>
            <a:ext cx="386715" cy="434340"/>
          </a:xfrm>
          <a:prstGeom prst="rect">
            <a:avLst/>
          </a:prstGeom>
        </p:spPr>
      </p:pic>
      <p:pic>
        <p:nvPicPr>
          <p:cNvPr id="35" name="Imagen 34" descr="Logotipo, Icono&#10;&#10;Descripción generada automáticamente">
            <a:extLst>
              <a:ext uri="{FF2B5EF4-FFF2-40B4-BE49-F238E27FC236}">
                <a16:creationId xmlns:a16="http://schemas.microsoft.com/office/drawing/2014/main" id="{C0D101CA-023E-4469-575E-5608AB54D998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997" y="5836828"/>
            <a:ext cx="367030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magen 35" descr="Texto&#10;&#10;Descripción generada automáticamente">
            <a:extLst>
              <a:ext uri="{FF2B5EF4-FFF2-40B4-BE49-F238E27FC236}">
                <a16:creationId xmlns:a16="http://schemas.microsoft.com/office/drawing/2014/main" id="{C00C716B-985B-19D3-F8A3-F27B3693FEBC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487" y="5846353"/>
            <a:ext cx="791845" cy="34671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Cuadro de texto 2">
            <a:extLst>
              <a:ext uri="{FF2B5EF4-FFF2-40B4-BE49-F238E27FC236}">
                <a16:creationId xmlns:a16="http://schemas.microsoft.com/office/drawing/2014/main" id="{225B197A-57D0-5859-EA46-2BD7E594A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964" y="5773963"/>
            <a:ext cx="349097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R="481965"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s-MX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Avenida Instituto Tecnológico km. 6.5, s/n, Col. El </a:t>
            </a:r>
            <a:r>
              <a:rPr lang="es-MX" sz="650" b="1" dirty="0" err="1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Cayaco</a:t>
            </a:r>
            <a:r>
              <a:rPr lang="es-MX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. C.P. 39905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81965"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s-MX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Guerrero. Tel. Acapulco de Juárez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81965"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n-US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744) 4429010 ext. 120, 140  e-mail: vin_acapulco@ttecnm.mx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s-MX" sz="650" b="1" u="sng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https://acapulco.tecnm.mx/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agen 2" descr="Código QR&#10;&#10;El contenido generado por IA puede ser incorrecto.">
            <a:extLst>
              <a:ext uri="{FF2B5EF4-FFF2-40B4-BE49-F238E27FC236}">
                <a16:creationId xmlns:a16="http://schemas.microsoft.com/office/drawing/2014/main" id="{DF2E5E0A-389F-35C3-C6BD-DBFF5F02D2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929" y="2008638"/>
            <a:ext cx="3490974" cy="372748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E9C0495-EA3C-7E9F-CBCD-A6249CC6751F}"/>
              </a:ext>
            </a:extLst>
          </p:cNvPr>
          <p:cNvSpPr txBox="1"/>
          <p:nvPr/>
        </p:nvSpPr>
        <p:spPr>
          <a:xfrm>
            <a:off x="3467100" y="2552472"/>
            <a:ext cx="4305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Registrase a este grupo. En el cual se les estará dando información en el transcurso de su programa.</a:t>
            </a:r>
          </a:p>
        </p:txBody>
      </p:sp>
    </p:spTree>
    <p:extLst>
      <p:ext uri="{BB962C8B-B14F-4D97-AF65-F5344CB8AC3E}">
        <p14:creationId xmlns:p14="http://schemas.microsoft.com/office/powerpoint/2010/main" val="409531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13ABDE8-47DC-C8F5-65E2-4D5B29A2BE39}"/>
              </a:ext>
            </a:extLst>
          </p:cNvPr>
          <p:cNvSpPr txBox="1"/>
          <p:nvPr/>
        </p:nvSpPr>
        <p:spPr>
          <a:xfrm>
            <a:off x="3239059" y="2149872"/>
            <a:ext cx="582023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accent1">
                    <a:lumMod val="50000"/>
                  </a:schemeClr>
                </a:solidFill>
              </a:rPr>
              <a:t>PROGRAMA DE RESIDENCIAS PROFESIONALES </a:t>
            </a:r>
          </a:p>
          <a:p>
            <a:pPr algn="ctr"/>
            <a:r>
              <a:rPr lang="es-MX" sz="3200" b="1" dirty="0">
                <a:solidFill>
                  <a:schemeClr val="accent1">
                    <a:lumMod val="50000"/>
                  </a:schemeClr>
                </a:solidFill>
              </a:rPr>
              <a:t>FEBRERO-JUNIO-2026</a:t>
            </a:r>
          </a:p>
          <a:p>
            <a:pPr algn="ctr"/>
            <a:endParaRPr lang="es-MX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MX" sz="3200" b="1" dirty="0">
                <a:solidFill>
                  <a:schemeClr val="accent1">
                    <a:lumMod val="50000"/>
                  </a:schemeClr>
                </a:solidFill>
              </a:rPr>
              <a:t>INICIO DEL PROGRAMA:</a:t>
            </a:r>
          </a:p>
          <a:p>
            <a:pPr algn="ctr"/>
            <a:r>
              <a:rPr lang="es-MX" sz="3200" b="1" dirty="0">
                <a:solidFill>
                  <a:schemeClr val="accent1">
                    <a:lumMod val="50000"/>
                  </a:schemeClr>
                </a:solidFill>
              </a:rPr>
              <a:t>16 DE FEBRERO AL 16 DE JUNIO DE 2026</a:t>
            </a:r>
          </a:p>
          <a:p>
            <a:endParaRPr lang="es-MX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D8E0497E-4DB1-4B3A-9A64-B71C1F5E4104}"/>
              </a:ext>
            </a:extLst>
          </p:cNvPr>
          <p:cNvGrpSpPr/>
          <p:nvPr/>
        </p:nvGrpSpPr>
        <p:grpSpPr>
          <a:xfrm>
            <a:off x="2971800" y="1436785"/>
            <a:ext cx="6087491" cy="548139"/>
            <a:chOff x="2587701" y="1845103"/>
            <a:chExt cx="4859782" cy="548139"/>
          </a:xfrm>
        </p:grpSpPr>
        <p:sp>
          <p:nvSpPr>
            <p:cNvPr id="25" name="object 3">
              <a:extLst>
                <a:ext uri="{FF2B5EF4-FFF2-40B4-BE49-F238E27FC236}">
                  <a16:creationId xmlns:a16="http://schemas.microsoft.com/office/drawing/2014/main" id="{E2B12995-ECCC-4784-A7EE-BFE8D44E5EF0}"/>
                </a:ext>
              </a:extLst>
            </p:cNvPr>
            <p:cNvSpPr txBox="1"/>
            <p:nvPr/>
          </p:nvSpPr>
          <p:spPr>
            <a:xfrm>
              <a:off x="2587701" y="2134197"/>
              <a:ext cx="4859782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Departamento</a:t>
              </a:r>
              <a:r>
                <a:rPr sz="1600" b="1" spc="-35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de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Gestión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15" dirty="0">
                  <a:solidFill>
                    <a:srgbClr val="A6A6A6"/>
                  </a:solidFill>
                  <a:latin typeface="Calibri"/>
                  <a:cs typeface="Calibri"/>
                </a:rPr>
                <a:t>Tecnológica</a:t>
              </a:r>
              <a:r>
                <a:rPr sz="1600" b="1" spc="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y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Vinculación</a:t>
              </a:r>
              <a:endParaRPr sz="1600" b="1" dirty="0">
                <a:latin typeface="Calibri"/>
                <a:cs typeface="Calibri"/>
              </a:endParaRPr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C0FEC814-58F5-4723-9DBF-B24E8A424F5F}"/>
                </a:ext>
              </a:extLst>
            </p:cNvPr>
            <p:cNvSpPr txBox="1"/>
            <p:nvPr/>
          </p:nvSpPr>
          <p:spPr>
            <a:xfrm>
              <a:off x="2587701" y="1845103"/>
              <a:ext cx="4859782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s-MX" sz="2000" b="1" spc="-10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Instituto Tecnológico de Acapulco</a:t>
              </a:r>
              <a:endParaRPr sz="2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30" name="Imagen 29">
            <a:extLst>
              <a:ext uri="{FF2B5EF4-FFF2-40B4-BE49-F238E27FC236}">
                <a16:creationId xmlns:a16="http://schemas.microsoft.com/office/drawing/2014/main" id="{114A708C-6DC8-4DDE-B2AA-B1192370F940}"/>
              </a:ext>
            </a:extLst>
          </p:cNvPr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25"/>
          <a:stretch/>
        </p:blipFill>
        <p:spPr bwMode="auto">
          <a:xfrm>
            <a:off x="-381000" y="664927"/>
            <a:ext cx="3196975" cy="5812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n 2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2D86C494-F166-411D-90EE-DC747360A96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1" t="3875" r="3487" b="85775"/>
          <a:stretch/>
        </p:blipFill>
        <p:spPr>
          <a:xfrm>
            <a:off x="9829800" y="34455"/>
            <a:ext cx="2210839" cy="1260945"/>
          </a:xfrm>
          <a:prstGeom prst="rect">
            <a:avLst/>
          </a:prstGeom>
        </p:spPr>
      </p:pic>
      <p:pic>
        <p:nvPicPr>
          <p:cNvPr id="28" name="Gráfico 1">
            <a:extLst>
              <a:ext uri="{FF2B5EF4-FFF2-40B4-BE49-F238E27FC236}">
                <a16:creationId xmlns:a16="http://schemas.microsoft.com/office/drawing/2014/main" id="{7AC398FA-0483-4B6B-8677-3FE537071ABB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4800" y="265953"/>
            <a:ext cx="6324600" cy="803746"/>
          </a:xfrm>
          <a:prstGeom prst="rect">
            <a:avLst/>
          </a:prstGeom>
        </p:spPr>
      </p:pic>
      <p:pic>
        <p:nvPicPr>
          <p:cNvPr id="3078" name="Picture 6" descr="Download HD Calendar, Icon - Icono De Fecha Png Transparent PNG Image -  NicePNG.com">
            <a:extLst>
              <a:ext uri="{FF2B5EF4-FFF2-40B4-BE49-F238E27FC236}">
                <a16:creationId xmlns:a16="http://schemas.microsoft.com/office/drawing/2014/main" id="{8191AE13-8967-4225-B36D-A107E8B28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575" y="288515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n 31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ABE90C45-5683-4840-AAFE-5D07340752F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64" b="4233"/>
          <a:stretch/>
        </p:blipFill>
        <p:spPr>
          <a:xfrm>
            <a:off x="685800" y="5797677"/>
            <a:ext cx="9829800" cy="960088"/>
          </a:xfrm>
          <a:prstGeom prst="rect">
            <a:avLst/>
          </a:prstGeom>
        </p:spPr>
      </p:pic>
      <p:pic>
        <p:nvPicPr>
          <p:cNvPr id="33" name="Imagen 32" descr="Logotipo&#10;&#10;Descripción generada automáticamente">
            <a:extLst>
              <a:ext uri="{FF2B5EF4-FFF2-40B4-BE49-F238E27FC236}">
                <a16:creationId xmlns:a16="http://schemas.microsoft.com/office/drawing/2014/main" id="{E0607E3F-1353-44C8-B7EE-B2D9AA4A2D81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836828"/>
            <a:ext cx="603250" cy="356235"/>
          </a:xfrm>
          <a:prstGeom prst="rect">
            <a:avLst/>
          </a:prstGeom>
        </p:spPr>
      </p:pic>
      <p:pic>
        <p:nvPicPr>
          <p:cNvPr id="34" name="Imagen 33" descr="Diagrama, Círculo&#10;&#10;Descripción generada automáticamente">
            <a:extLst>
              <a:ext uri="{FF2B5EF4-FFF2-40B4-BE49-F238E27FC236}">
                <a16:creationId xmlns:a16="http://schemas.microsoft.com/office/drawing/2014/main" id="{D308FC51-96DA-4466-8C12-082A5C4E1F06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576" y="5797677"/>
            <a:ext cx="386715" cy="434340"/>
          </a:xfrm>
          <a:prstGeom prst="rect">
            <a:avLst/>
          </a:prstGeom>
        </p:spPr>
      </p:pic>
      <p:pic>
        <p:nvPicPr>
          <p:cNvPr id="35" name="Imagen 34" descr="Logotipo, Icono&#10;&#10;Descripción generada automáticamente">
            <a:extLst>
              <a:ext uri="{FF2B5EF4-FFF2-40B4-BE49-F238E27FC236}">
                <a16:creationId xmlns:a16="http://schemas.microsoft.com/office/drawing/2014/main" id="{82D53C21-9017-432F-939E-FB691A6798D6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997" y="5836828"/>
            <a:ext cx="367030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magen 35" descr="Texto&#10;&#10;Descripción generada automáticamente">
            <a:extLst>
              <a:ext uri="{FF2B5EF4-FFF2-40B4-BE49-F238E27FC236}">
                <a16:creationId xmlns:a16="http://schemas.microsoft.com/office/drawing/2014/main" id="{91C48C7B-4A38-40CC-8A8A-B62FA95C94C7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487" y="5846353"/>
            <a:ext cx="791845" cy="34671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Cuadro de texto 2">
            <a:extLst>
              <a:ext uri="{FF2B5EF4-FFF2-40B4-BE49-F238E27FC236}">
                <a16:creationId xmlns:a16="http://schemas.microsoft.com/office/drawing/2014/main" id="{40494D62-18AB-458B-ACC7-A6C1EA15B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964" y="5773963"/>
            <a:ext cx="349097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R="481965"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s-MX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Avenida Instituto Tecnológico km. 6.5, s/n, Col. El </a:t>
            </a:r>
            <a:r>
              <a:rPr lang="es-MX" sz="650" b="1" dirty="0" err="1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Cayaco</a:t>
            </a:r>
            <a:r>
              <a:rPr lang="es-MX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. C.P. 39905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81965"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s-MX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Guerrero. Tel. Acapulco de Juárez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81965"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n-US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744) 4429010 ext. 120, 140  e-mail: vin_acapulco@ttecnm.mx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s-MX" sz="650" b="1" u="sng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https://acapulco.tecnm.mx/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>
            <a:extLst>
              <a:ext uri="{FF2B5EF4-FFF2-40B4-BE49-F238E27FC236}">
                <a16:creationId xmlns:a16="http://schemas.microsoft.com/office/drawing/2014/main" id="{D8E0497E-4DB1-4B3A-9A64-B71C1F5E4104}"/>
              </a:ext>
            </a:extLst>
          </p:cNvPr>
          <p:cNvGrpSpPr/>
          <p:nvPr/>
        </p:nvGrpSpPr>
        <p:grpSpPr>
          <a:xfrm>
            <a:off x="2971800" y="1436785"/>
            <a:ext cx="6087491" cy="548139"/>
            <a:chOff x="2587701" y="1845103"/>
            <a:chExt cx="4859782" cy="548139"/>
          </a:xfrm>
        </p:grpSpPr>
        <p:sp>
          <p:nvSpPr>
            <p:cNvPr id="25" name="object 3">
              <a:extLst>
                <a:ext uri="{FF2B5EF4-FFF2-40B4-BE49-F238E27FC236}">
                  <a16:creationId xmlns:a16="http://schemas.microsoft.com/office/drawing/2014/main" id="{E2B12995-ECCC-4784-A7EE-BFE8D44E5EF0}"/>
                </a:ext>
              </a:extLst>
            </p:cNvPr>
            <p:cNvSpPr txBox="1"/>
            <p:nvPr/>
          </p:nvSpPr>
          <p:spPr>
            <a:xfrm>
              <a:off x="2587701" y="2134197"/>
              <a:ext cx="4859782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Departamento</a:t>
              </a:r>
              <a:r>
                <a:rPr sz="1600" b="1" spc="-35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de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Gestión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15" dirty="0">
                  <a:solidFill>
                    <a:srgbClr val="A6A6A6"/>
                  </a:solidFill>
                  <a:latin typeface="Calibri"/>
                  <a:cs typeface="Calibri"/>
                </a:rPr>
                <a:t>Tecnológica</a:t>
              </a:r>
              <a:r>
                <a:rPr sz="1600" b="1" spc="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y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Vinculación</a:t>
              </a:r>
              <a:endParaRPr sz="1600" b="1" dirty="0">
                <a:latin typeface="Calibri"/>
                <a:cs typeface="Calibri"/>
              </a:endParaRPr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C0FEC814-58F5-4723-9DBF-B24E8A424F5F}"/>
                </a:ext>
              </a:extLst>
            </p:cNvPr>
            <p:cNvSpPr txBox="1"/>
            <p:nvPr/>
          </p:nvSpPr>
          <p:spPr>
            <a:xfrm>
              <a:off x="2587701" y="1845103"/>
              <a:ext cx="4859782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s-MX" sz="2000" b="1" spc="-10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Instituto Tecnológico de Acapulco</a:t>
              </a:r>
              <a:endParaRPr sz="2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30" name="Imagen 29">
            <a:extLst>
              <a:ext uri="{FF2B5EF4-FFF2-40B4-BE49-F238E27FC236}">
                <a16:creationId xmlns:a16="http://schemas.microsoft.com/office/drawing/2014/main" id="{114A708C-6DC8-4DDE-B2AA-B1192370F940}"/>
              </a:ext>
            </a:extLst>
          </p:cNvPr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25"/>
          <a:stretch/>
        </p:blipFill>
        <p:spPr bwMode="auto">
          <a:xfrm>
            <a:off x="-381000" y="746207"/>
            <a:ext cx="3196975" cy="5812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n 2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2D86C494-F166-411D-90EE-DC747360A96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1" t="3875" r="3487" b="85775"/>
          <a:stretch/>
        </p:blipFill>
        <p:spPr>
          <a:xfrm>
            <a:off x="9829800" y="34455"/>
            <a:ext cx="2210839" cy="1260945"/>
          </a:xfrm>
          <a:prstGeom prst="rect">
            <a:avLst/>
          </a:prstGeom>
        </p:spPr>
      </p:pic>
      <p:pic>
        <p:nvPicPr>
          <p:cNvPr id="28" name="Gráfico 1">
            <a:extLst>
              <a:ext uri="{FF2B5EF4-FFF2-40B4-BE49-F238E27FC236}">
                <a16:creationId xmlns:a16="http://schemas.microsoft.com/office/drawing/2014/main" id="{7AC398FA-0483-4B6B-8677-3FE537071ABB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4800" y="225313"/>
            <a:ext cx="6324600" cy="803746"/>
          </a:xfrm>
          <a:prstGeom prst="rect">
            <a:avLst/>
          </a:prstGeom>
        </p:spPr>
      </p:pic>
      <p:pic>
        <p:nvPicPr>
          <p:cNvPr id="32" name="Imagen 31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ABE90C45-5683-4840-AAFE-5D07340752F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64" b="4233"/>
          <a:stretch/>
        </p:blipFill>
        <p:spPr>
          <a:xfrm>
            <a:off x="685800" y="5797677"/>
            <a:ext cx="9829800" cy="960088"/>
          </a:xfrm>
          <a:prstGeom prst="rect">
            <a:avLst/>
          </a:prstGeom>
        </p:spPr>
      </p:pic>
      <p:pic>
        <p:nvPicPr>
          <p:cNvPr id="33" name="Imagen 32" descr="Logotipo&#10;&#10;Descripción generada automáticamente">
            <a:extLst>
              <a:ext uri="{FF2B5EF4-FFF2-40B4-BE49-F238E27FC236}">
                <a16:creationId xmlns:a16="http://schemas.microsoft.com/office/drawing/2014/main" id="{E0607E3F-1353-44C8-B7EE-B2D9AA4A2D8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836828"/>
            <a:ext cx="603250" cy="356235"/>
          </a:xfrm>
          <a:prstGeom prst="rect">
            <a:avLst/>
          </a:prstGeom>
        </p:spPr>
      </p:pic>
      <p:pic>
        <p:nvPicPr>
          <p:cNvPr id="34" name="Imagen 33" descr="Diagrama, Círculo&#10;&#10;Descripción generada automáticamente">
            <a:extLst>
              <a:ext uri="{FF2B5EF4-FFF2-40B4-BE49-F238E27FC236}">
                <a16:creationId xmlns:a16="http://schemas.microsoft.com/office/drawing/2014/main" id="{D308FC51-96DA-4466-8C12-082A5C4E1F0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576" y="5797677"/>
            <a:ext cx="386715" cy="434340"/>
          </a:xfrm>
          <a:prstGeom prst="rect">
            <a:avLst/>
          </a:prstGeom>
        </p:spPr>
      </p:pic>
      <p:pic>
        <p:nvPicPr>
          <p:cNvPr id="35" name="Imagen 34" descr="Logotipo, Icono&#10;&#10;Descripción generada automáticamente">
            <a:extLst>
              <a:ext uri="{FF2B5EF4-FFF2-40B4-BE49-F238E27FC236}">
                <a16:creationId xmlns:a16="http://schemas.microsoft.com/office/drawing/2014/main" id="{82D53C21-9017-432F-939E-FB691A6798D6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997" y="5836828"/>
            <a:ext cx="367030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magen 35" descr="Texto&#10;&#10;Descripción generada automáticamente">
            <a:extLst>
              <a:ext uri="{FF2B5EF4-FFF2-40B4-BE49-F238E27FC236}">
                <a16:creationId xmlns:a16="http://schemas.microsoft.com/office/drawing/2014/main" id="{91C48C7B-4A38-40CC-8A8A-B62FA95C94C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487" y="5846353"/>
            <a:ext cx="791845" cy="34671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Cuadro de texto 2">
            <a:extLst>
              <a:ext uri="{FF2B5EF4-FFF2-40B4-BE49-F238E27FC236}">
                <a16:creationId xmlns:a16="http://schemas.microsoft.com/office/drawing/2014/main" id="{40494D62-18AB-458B-ACC7-A6C1EA15B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964" y="5773963"/>
            <a:ext cx="349097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R="481965"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s-MX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Avenida Instituto Tecnológico km. 6.5, s/n, Col. El </a:t>
            </a:r>
            <a:r>
              <a:rPr lang="es-MX" sz="650" b="1" dirty="0" err="1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Cayaco</a:t>
            </a:r>
            <a:r>
              <a:rPr lang="es-MX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. C.P. 39905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81965"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s-MX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Guerrero. Tel. Acapulco de Juárez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81965"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n-US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744) 4429010 ext. 120, 140  e-mail: vin_acapulco@ttecnm.mx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s-MX" sz="650" b="1" u="sng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https://acapulco.tecnm.mx/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2C7C8F88-87D6-4888-99A0-0DD741C2FEB5}"/>
              </a:ext>
            </a:extLst>
          </p:cNvPr>
          <p:cNvSpPr txBox="1"/>
          <p:nvPr/>
        </p:nvSpPr>
        <p:spPr>
          <a:xfrm>
            <a:off x="1915297" y="1983396"/>
            <a:ext cx="4714113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006FC0"/>
                </a:solidFill>
                <a:latin typeface="Montserrat" panose="00000500000000000000" pitchFamily="2" charset="0"/>
                <a:cs typeface="Calibri"/>
              </a:rPr>
              <a:t>¿Qué son </a:t>
            </a:r>
            <a:r>
              <a:rPr sz="2800" spc="5" dirty="0">
                <a:solidFill>
                  <a:srgbClr val="006FC0"/>
                </a:solidFill>
                <a:latin typeface="Montserrat" panose="00000500000000000000" pitchFamily="2" charset="0"/>
                <a:cs typeface="Calibri"/>
              </a:rPr>
              <a:t>las </a:t>
            </a:r>
            <a:r>
              <a:rPr sz="2800" spc="10" dirty="0">
                <a:solidFill>
                  <a:srgbClr val="006FC0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2800" b="1" spc="-15" dirty="0">
                <a:solidFill>
                  <a:srgbClr val="006FC0"/>
                </a:solidFill>
                <a:latin typeface="Montserrat" panose="00000500000000000000" pitchFamily="2" charset="0"/>
                <a:cs typeface="Calibri"/>
              </a:rPr>
              <a:t>Residencias </a:t>
            </a:r>
            <a:r>
              <a:rPr sz="2800" b="1" spc="-10" dirty="0">
                <a:solidFill>
                  <a:srgbClr val="006FC0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Montserrat" panose="00000500000000000000" pitchFamily="2" charset="0"/>
                <a:cs typeface="Calibri"/>
              </a:rPr>
              <a:t>P</a:t>
            </a:r>
            <a:r>
              <a:rPr sz="2800" b="1" spc="-50" dirty="0">
                <a:solidFill>
                  <a:srgbClr val="006FC0"/>
                </a:solidFill>
                <a:latin typeface="Montserrat" panose="00000500000000000000" pitchFamily="2" charset="0"/>
                <a:cs typeface="Calibri"/>
              </a:rPr>
              <a:t>r</a:t>
            </a:r>
            <a:r>
              <a:rPr sz="2800" b="1" dirty="0">
                <a:solidFill>
                  <a:srgbClr val="006FC0"/>
                </a:solidFill>
                <a:latin typeface="Montserrat" panose="00000500000000000000" pitchFamily="2" charset="0"/>
                <a:cs typeface="Calibri"/>
              </a:rPr>
              <a:t>o</a:t>
            </a:r>
            <a:r>
              <a:rPr sz="2800" b="1" spc="-95" dirty="0">
                <a:solidFill>
                  <a:srgbClr val="006FC0"/>
                </a:solidFill>
                <a:latin typeface="Montserrat" panose="00000500000000000000" pitchFamily="2" charset="0"/>
                <a:cs typeface="Calibri"/>
              </a:rPr>
              <a:t>f</a:t>
            </a:r>
            <a:r>
              <a:rPr sz="2800" b="1" spc="-5" dirty="0">
                <a:solidFill>
                  <a:srgbClr val="006FC0"/>
                </a:solidFill>
                <a:latin typeface="Montserrat" panose="00000500000000000000" pitchFamily="2" charset="0"/>
                <a:cs typeface="Calibri"/>
              </a:rPr>
              <a:t>es</a:t>
            </a:r>
            <a:r>
              <a:rPr sz="2800" b="1" spc="5" dirty="0">
                <a:solidFill>
                  <a:srgbClr val="006FC0"/>
                </a:solidFill>
                <a:latin typeface="Montserrat" panose="00000500000000000000" pitchFamily="2" charset="0"/>
                <a:cs typeface="Calibri"/>
              </a:rPr>
              <a:t>i</a:t>
            </a:r>
            <a:r>
              <a:rPr sz="2800" b="1" dirty="0">
                <a:solidFill>
                  <a:srgbClr val="006FC0"/>
                </a:solidFill>
                <a:latin typeface="Montserrat" panose="00000500000000000000" pitchFamily="2" charset="0"/>
                <a:cs typeface="Calibri"/>
              </a:rPr>
              <a:t>onale</a:t>
            </a:r>
            <a:r>
              <a:rPr sz="2800" b="1" spc="-20" dirty="0">
                <a:solidFill>
                  <a:srgbClr val="006FC0"/>
                </a:solidFill>
                <a:latin typeface="Montserrat" panose="00000500000000000000" pitchFamily="2" charset="0"/>
                <a:cs typeface="Calibri"/>
              </a:rPr>
              <a:t>s</a:t>
            </a:r>
            <a:r>
              <a:rPr sz="2800" b="1" dirty="0">
                <a:solidFill>
                  <a:srgbClr val="006FC0"/>
                </a:solidFill>
                <a:latin typeface="Montserrat" panose="00000500000000000000" pitchFamily="2" charset="0"/>
                <a:cs typeface="Calibri"/>
              </a:rPr>
              <a:t>?</a:t>
            </a:r>
            <a:endParaRPr sz="2800" dirty="0">
              <a:latin typeface="Montserrat" panose="00000500000000000000" pitchFamily="2" charset="0"/>
              <a:cs typeface="Calibri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CE265BD-B0D5-405B-BAA9-758BE85A191F}"/>
              </a:ext>
            </a:extLst>
          </p:cNvPr>
          <p:cNvSpPr/>
          <p:nvPr/>
        </p:nvSpPr>
        <p:spPr>
          <a:xfrm>
            <a:off x="1582826" y="3087939"/>
            <a:ext cx="52847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553085" algn="ctr">
              <a:lnSpc>
                <a:spcPct val="100000"/>
              </a:lnSpc>
              <a:spcBef>
                <a:spcPts val="120"/>
              </a:spcBef>
            </a:pPr>
            <a:r>
              <a:rPr lang="es-MX" sz="4400" b="1" spc="-10" dirty="0">
                <a:solidFill>
                  <a:srgbClr val="FF0000"/>
                </a:solidFill>
                <a:latin typeface="Calibri"/>
                <a:cs typeface="Calibri"/>
              </a:rPr>
              <a:t>Es una materia </a:t>
            </a:r>
            <a:endParaRPr lang="es-MX" sz="4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8" name="object 10">
            <a:extLst>
              <a:ext uri="{FF2B5EF4-FFF2-40B4-BE49-F238E27FC236}">
                <a16:creationId xmlns:a16="http://schemas.microsoft.com/office/drawing/2014/main" id="{FA2D2FBA-EF88-4DA8-BAB2-8C70F99B645B}"/>
              </a:ext>
            </a:extLst>
          </p:cNvPr>
          <p:cNvSpPr txBox="1"/>
          <p:nvPr/>
        </p:nvSpPr>
        <p:spPr>
          <a:xfrm>
            <a:off x="2209800" y="3901507"/>
            <a:ext cx="4542025" cy="17011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lang="es-MX" sz="2000" b="1" spc="-5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0"/>
                <a:cs typeface="Calibri"/>
              </a:rPr>
              <a:t>El valor es de </a:t>
            </a:r>
            <a:r>
              <a:rPr lang="es-MX" sz="2400" b="1" spc="-5" dirty="0">
                <a:solidFill>
                  <a:srgbClr val="FF0000"/>
                </a:solidFill>
                <a:latin typeface="Montserrat" panose="00000500000000000000" pitchFamily="2" charset="0"/>
                <a:cs typeface="Calibri"/>
              </a:rPr>
              <a:t>10</a:t>
            </a:r>
            <a:r>
              <a:rPr lang="es-MX" sz="2000" b="1" spc="-5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0"/>
                <a:cs typeface="Calibri"/>
              </a:rPr>
              <a:t> créditos </a:t>
            </a: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endParaRPr lang="es-MX" sz="2000" spc="-5" dirty="0">
              <a:solidFill>
                <a:schemeClr val="accent5">
                  <a:lumMod val="75000"/>
                </a:schemeClr>
              </a:solidFill>
              <a:latin typeface="Montserrat" panose="00000500000000000000" pitchFamily="2" charset="0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lang="es-MX" sz="2000" spc="-5" dirty="0">
                <a:solidFill>
                  <a:srgbClr val="002060"/>
                </a:solidFill>
                <a:latin typeface="Montserrat" panose="00000500000000000000" pitchFamily="2" charset="0"/>
                <a:cs typeface="Calibri"/>
              </a:rPr>
              <a:t>Duración es de </a:t>
            </a:r>
            <a:r>
              <a:rPr lang="es-MX" sz="2000" b="1" spc="-5" dirty="0">
                <a:solidFill>
                  <a:srgbClr val="002060"/>
                </a:solidFill>
                <a:latin typeface="Montserrat" panose="00000500000000000000" pitchFamily="2" charset="0"/>
                <a:cs typeface="Calibri"/>
              </a:rPr>
              <a:t>4</a:t>
            </a:r>
            <a:r>
              <a:rPr lang="es-MX" sz="2000" spc="-5" dirty="0">
                <a:solidFill>
                  <a:srgbClr val="002060"/>
                </a:solidFill>
                <a:latin typeface="Montserrat" panose="00000500000000000000" pitchFamily="2" charset="0"/>
                <a:cs typeface="Calibri"/>
              </a:rPr>
              <a:t> meses como mínimo y</a:t>
            </a:r>
            <a:r>
              <a:rPr lang="es-MX" sz="2000" b="1" spc="-5" dirty="0">
                <a:solidFill>
                  <a:srgbClr val="002060"/>
                </a:solidFill>
                <a:latin typeface="Montserrat" panose="00000500000000000000" pitchFamily="2" charset="0"/>
                <a:cs typeface="Calibri"/>
              </a:rPr>
              <a:t> 6 </a:t>
            </a:r>
            <a:r>
              <a:rPr lang="es-MX" sz="2000" spc="-5" dirty="0">
                <a:solidFill>
                  <a:srgbClr val="002060"/>
                </a:solidFill>
                <a:latin typeface="Montserrat" panose="00000500000000000000" pitchFamily="2" charset="0"/>
                <a:cs typeface="Calibri"/>
              </a:rPr>
              <a:t>meses como máximo </a:t>
            </a:r>
            <a:r>
              <a:rPr lang="es-MX" sz="2000" b="1" spc="-5" dirty="0">
                <a:solidFill>
                  <a:srgbClr val="FF0000"/>
                </a:solidFill>
                <a:latin typeface="Montserrat" panose="00000500000000000000" pitchFamily="2" charset="0"/>
                <a:cs typeface="Calibri"/>
              </a:rPr>
              <a:t>debiendo acumular: </a:t>
            </a:r>
            <a:r>
              <a:rPr lang="es-MX" sz="2400" b="1" spc="-5" dirty="0">
                <a:solidFill>
                  <a:srgbClr val="FF0000"/>
                </a:solidFill>
                <a:latin typeface="Montserrat" panose="00000500000000000000" pitchFamily="2" charset="0"/>
                <a:cs typeface="Calibri"/>
              </a:rPr>
              <a:t>500 horas</a:t>
            </a:r>
            <a:endParaRPr sz="2000" b="1" dirty="0">
              <a:solidFill>
                <a:srgbClr val="FF0000"/>
              </a:solidFill>
              <a:latin typeface="Montserrat" panose="00000500000000000000" pitchFamily="2" charset="0"/>
              <a:cs typeface="Calibri"/>
            </a:endParaRP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650E0DB3-C38E-4557-ACC1-1B2D9CFDC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304" y="2199132"/>
            <a:ext cx="4800600" cy="245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27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>
            <a:extLst>
              <a:ext uri="{FF2B5EF4-FFF2-40B4-BE49-F238E27FC236}">
                <a16:creationId xmlns:a16="http://schemas.microsoft.com/office/drawing/2014/main" id="{D8E0497E-4DB1-4B3A-9A64-B71C1F5E4104}"/>
              </a:ext>
            </a:extLst>
          </p:cNvPr>
          <p:cNvGrpSpPr/>
          <p:nvPr/>
        </p:nvGrpSpPr>
        <p:grpSpPr>
          <a:xfrm>
            <a:off x="2971800" y="1436785"/>
            <a:ext cx="6087491" cy="548139"/>
            <a:chOff x="2587701" y="1845103"/>
            <a:chExt cx="4859782" cy="548139"/>
          </a:xfrm>
        </p:grpSpPr>
        <p:sp>
          <p:nvSpPr>
            <p:cNvPr id="25" name="object 3">
              <a:extLst>
                <a:ext uri="{FF2B5EF4-FFF2-40B4-BE49-F238E27FC236}">
                  <a16:creationId xmlns:a16="http://schemas.microsoft.com/office/drawing/2014/main" id="{E2B12995-ECCC-4784-A7EE-BFE8D44E5EF0}"/>
                </a:ext>
              </a:extLst>
            </p:cNvPr>
            <p:cNvSpPr txBox="1"/>
            <p:nvPr/>
          </p:nvSpPr>
          <p:spPr>
            <a:xfrm>
              <a:off x="2587701" y="2134197"/>
              <a:ext cx="4859782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Departamento</a:t>
              </a:r>
              <a:r>
                <a:rPr sz="1600" b="1" spc="-35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de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Gestión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15" dirty="0">
                  <a:solidFill>
                    <a:srgbClr val="A6A6A6"/>
                  </a:solidFill>
                  <a:latin typeface="Calibri"/>
                  <a:cs typeface="Calibri"/>
                </a:rPr>
                <a:t>Tecnológica</a:t>
              </a:r>
              <a:r>
                <a:rPr sz="1600" b="1" spc="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y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Vinculación</a:t>
              </a:r>
              <a:endParaRPr sz="1600" b="1" dirty="0">
                <a:latin typeface="Calibri"/>
                <a:cs typeface="Calibri"/>
              </a:endParaRPr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C0FEC814-58F5-4723-9DBF-B24E8A424F5F}"/>
                </a:ext>
              </a:extLst>
            </p:cNvPr>
            <p:cNvSpPr txBox="1"/>
            <p:nvPr/>
          </p:nvSpPr>
          <p:spPr>
            <a:xfrm>
              <a:off x="2587701" y="1845103"/>
              <a:ext cx="4859782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s-MX" sz="2000" b="1" spc="-10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Instituto Tecnológico de Acapulco</a:t>
              </a:r>
              <a:endParaRPr sz="2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30" name="Imagen 29">
            <a:extLst>
              <a:ext uri="{FF2B5EF4-FFF2-40B4-BE49-F238E27FC236}">
                <a16:creationId xmlns:a16="http://schemas.microsoft.com/office/drawing/2014/main" id="{114A708C-6DC8-4DDE-B2AA-B1192370F940}"/>
              </a:ext>
            </a:extLst>
          </p:cNvPr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25"/>
          <a:stretch/>
        </p:blipFill>
        <p:spPr bwMode="auto">
          <a:xfrm>
            <a:off x="-381000" y="746207"/>
            <a:ext cx="3196975" cy="5812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n 2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2D86C494-F166-411D-90EE-DC747360A96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1" t="3875" r="3487" b="85775"/>
          <a:stretch/>
        </p:blipFill>
        <p:spPr>
          <a:xfrm>
            <a:off x="9829800" y="34455"/>
            <a:ext cx="2210839" cy="1260945"/>
          </a:xfrm>
          <a:prstGeom prst="rect">
            <a:avLst/>
          </a:prstGeom>
        </p:spPr>
      </p:pic>
      <p:pic>
        <p:nvPicPr>
          <p:cNvPr id="28" name="Gráfico 1">
            <a:extLst>
              <a:ext uri="{FF2B5EF4-FFF2-40B4-BE49-F238E27FC236}">
                <a16:creationId xmlns:a16="http://schemas.microsoft.com/office/drawing/2014/main" id="{7AC398FA-0483-4B6B-8677-3FE537071ABB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4800" y="225313"/>
            <a:ext cx="6324600" cy="803746"/>
          </a:xfrm>
          <a:prstGeom prst="rect">
            <a:avLst/>
          </a:prstGeom>
        </p:spPr>
      </p:pic>
      <p:pic>
        <p:nvPicPr>
          <p:cNvPr id="32" name="Imagen 31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ABE90C45-5683-4840-AAFE-5D07340752F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64" b="4233"/>
          <a:stretch/>
        </p:blipFill>
        <p:spPr>
          <a:xfrm>
            <a:off x="685800" y="5797677"/>
            <a:ext cx="9829800" cy="960088"/>
          </a:xfrm>
          <a:prstGeom prst="rect">
            <a:avLst/>
          </a:prstGeom>
        </p:spPr>
      </p:pic>
      <p:pic>
        <p:nvPicPr>
          <p:cNvPr id="33" name="Imagen 32" descr="Logotipo&#10;&#10;Descripción generada automáticamente">
            <a:extLst>
              <a:ext uri="{FF2B5EF4-FFF2-40B4-BE49-F238E27FC236}">
                <a16:creationId xmlns:a16="http://schemas.microsoft.com/office/drawing/2014/main" id="{E0607E3F-1353-44C8-B7EE-B2D9AA4A2D8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836828"/>
            <a:ext cx="603250" cy="356235"/>
          </a:xfrm>
          <a:prstGeom prst="rect">
            <a:avLst/>
          </a:prstGeom>
        </p:spPr>
      </p:pic>
      <p:pic>
        <p:nvPicPr>
          <p:cNvPr id="34" name="Imagen 33" descr="Diagrama, Círculo&#10;&#10;Descripción generada automáticamente">
            <a:extLst>
              <a:ext uri="{FF2B5EF4-FFF2-40B4-BE49-F238E27FC236}">
                <a16:creationId xmlns:a16="http://schemas.microsoft.com/office/drawing/2014/main" id="{D308FC51-96DA-4466-8C12-082A5C4E1F0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576" y="5797677"/>
            <a:ext cx="386715" cy="434340"/>
          </a:xfrm>
          <a:prstGeom prst="rect">
            <a:avLst/>
          </a:prstGeom>
        </p:spPr>
      </p:pic>
      <p:pic>
        <p:nvPicPr>
          <p:cNvPr id="35" name="Imagen 34" descr="Logotipo, Icono&#10;&#10;Descripción generada automáticamente">
            <a:extLst>
              <a:ext uri="{FF2B5EF4-FFF2-40B4-BE49-F238E27FC236}">
                <a16:creationId xmlns:a16="http://schemas.microsoft.com/office/drawing/2014/main" id="{82D53C21-9017-432F-939E-FB691A6798D6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997" y="5836828"/>
            <a:ext cx="367030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magen 35" descr="Texto&#10;&#10;Descripción generada automáticamente">
            <a:extLst>
              <a:ext uri="{FF2B5EF4-FFF2-40B4-BE49-F238E27FC236}">
                <a16:creationId xmlns:a16="http://schemas.microsoft.com/office/drawing/2014/main" id="{91C48C7B-4A38-40CC-8A8A-B62FA95C94C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487" y="5846353"/>
            <a:ext cx="791845" cy="34671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Cuadro de texto 2">
            <a:extLst>
              <a:ext uri="{FF2B5EF4-FFF2-40B4-BE49-F238E27FC236}">
                <a16:creationId xmlns:a16="http://schemas.microsoft.com/office/drawing/2014/main" id="{40494D62-18AB-458B-ACC7-A6C1EA15B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964" y="5773963"/>
            <a:ext cx="349097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R="481965"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s-MX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Avenida Instituto Tecnológico km. 6.5, s/n, Col. El </a:t>
            </a:r>
            <a:r>
              <a:rPr lang="es-MX" sz="650" b="1" dirty="0" err="1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Cayaco</a:t>
            </a:r>
            <a:r>
              <a:rPr lang="es-MX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. C.P. 39905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81965"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s-MX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Guerrero. Tel. Acapulco de Juárez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81965"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n-US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744) 4429010 ext. 120, 140  e-mail: vin_acapulco@ttecnm.mx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s-MX" sz="650" b="1" u="sng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https://acapulco.tecnm.mx/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object 8">
            <a:extLst>
              <a:ext uri="{FF2B5EF4-FFF2-40B4-BE49-F238E27FC236}">
                <a16:creationId xmlns:a16="http://schemas.microsoft.com/office/drawing/2014/main" id="{C995C410-6EAD-4B9F-A47F-9B70CA9BDFCF}"/>
              </a:ext>
            </a:extLst>
          </p:cNvPr>
          <p:cNvSpPr txBox="1"/>
          <p:nvPr/>
        </p:nvSpPr>
        <p:spPr>
          <a:xfrm>
            <a:off x="2815975" y="1994671"/>
            <a:ext cx="8461626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98120" algn="ctr">
              <a:lnSpc>
                <a:spcPct val="100000"/>
              </a:lnSpc>
              <a:spcBef>
                <a:spcPts val="105"/>
              </a:spcBef>
            </a:pPr>
            <a:r>
              <a:rPr lang="es-MX" sz="3200" b="1" dirty="0">
                <a:solidFill>
                  <a:srgbClr val="006FC0"/>
                </a:solidFill>
                <a:latin typeface="Montserrat" panose="00000500000000000000" pitchFamily="2" charset="0"/>
                <a:cs typeface="Calibri"/>
              </a:rPr>
              <a:t>¿Como gestionar un convenio de colaboración?</a:t>
            </a:r>
            <a:endParaRPr sz="3200" b="1" dirty="0">
              <a:latin typeface="Montserrat" panose="00000500000000000000" pitchFamily="2" charset="0"/>
              <a:cs typeface="Calibri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FE010EE-366A-4C20-AA1E-BEEF28CE986A}"/>
              </a:ext>
            </a:extLst>
          </p:cNvPr>
          <p:cNvSpPr txBox="1"/>
          <p:nvPr/>
        </p:nvSpPr>
        <p:spPr>
          <a:xfrm>
            <a:off x="3575812" y="3150793"/>
            <a:ext cx="74731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b="1" dirty="0"/>
              <a:t>Nombre de la empresa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b="1" dirty="0"/>
              <a:t>Datos de contacto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b="1" dirty="0"/>
              <a:t>Nombre del titular de la empresa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b="1" dirty="0"/>
              <a:t>Teléfono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b="1" dirty="0"/>
              <a:t>Correo electrónico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1101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>
            <a:extLst>
              <a:ext uri="{FF2B5EF4-FFF2-40B4-BE49-F238E27FC236}">
                <a16:creationId xmlns:a16="http://schemas.microsoft.com/office/drawing/2014/main" id="{D8E0497E-4DB1-4B3A-9A64-B71C1F5E4104}"/>
              </a:ext>
            </a:extLst>
          </p:cNvPr>
          <p:cNvGrpSpPr/>
          <p:nvPr/>
        </p:nvGrpSpPr>
        <p:grpSpPr>
          <a:xfrm>
            <a:off x="2971800" y="1436785"/>
            <a:ext cx="6087491" cy="548139"/>
            <a:chOff x="2587701" y="1845103"/>
            <a:chExt cx="4859782" cy="548139"/>
          </a:xfrm>
        </p:grpSpPr>
        <p:sp>
          <p:nvSpPr>
            <p:cNvPr id="25" name="object 3">
              <a:extLst>
                <a:ext uri="{FF2B5EF4-FFF2-40B4-BE49-F238E27FC236}">
                  <a16:creationId xmlns:a16="http://schemas.microsoft.com/office/drawing/2014/main" id="{E2B12995-ECCC-4784-A7EE-BFE8D44E5EF0}"/>
                </a:ext>
              </a:extLst>
            </p:cNvPr>
            <p:cNvSpPr txBox="1"/>
            <p:nvPr/>
          </p:nvSpPr>
          <p:spPr>
            <a:xfrm>
              <a:off x="2587701" y="2134197"/>
              <a:ext cx="4859782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Departamento</a:t>
              </a:r>
              <a:r>
                <a:rPr sz="1600" b="1" spc="-35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de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Gestión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15" dirty="0">
                  <a:solidFill>
                    <a:srgbClr val="A6A6A6"/>
                  </a:solidFill>
                  <a:latin typeface="Calibri"/>
                  <a:cs typeface="Calibri"/>
                </a:rPr>
                <a:t>Tecnológica</a:t>
              </a:r>
              <a:r>
                <a:rPr sz="1600" b="1" spc="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y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Vinculación</a:t>
              </a:r>
              <a:endParaRPr sz="1600" b="1" dirty="0">
                <a:latin typeface="Calibri"/>
                <a:cs typeface="Calibri"/>
              </a:endParaRPr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C0FEC814-58F5-4723-9DBF-B24E8A424F5F}"/>
                </a:ext>
              </a:extLst>
            </p:cNvPr>
            <p:cNvSpPr txBox="1"/>
            <p:nvPr/>
          </p:nvSpPr>
          <p:spPr>
            <a:xfrm>
              <a:off x="2587701" y="1845103"/>
              <a:ext cx="4859782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s-MX" sz="2000" b="1" spc="-10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Instituto Tecnológico de Acapulco</a:t>
              </a:r>
              <a:endParaRPr sz="2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30" name="Imagen 29">
            <a:extLst>
              <a:ext uri="{FF2B5EF4-FFF2-40B4-BE49-F238E27FC236}">
                <a16:creationId xmlns:a16="http://schemas.microsoft.com/office/drawing/2014/main" id="{114A708C-6DC8-4DDE-B2AA-B1192370F940}"/>
              </a:ext>
            </a:extLst>
          </p:cNvPr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25"/>
          <a:stretch/>
        </p:blipFill>
        <p:spPr bwMode="auto">
          <a:xfrm>
            <a:off x="-381000" y="746207"/>
            <a:ext cx="3196975" cy="5812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n 2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2D86C494-F166-411D-90EE-DC747360A96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1" t="3875" r="3487" b="85775"/>
          <a:stretch/>
        </p:blipFill>
        <p:spPr>
          <a:xfrm>
            <a:off x="9829800" y="34455"/>
            <a:ext cx="2210839" cy="1260945"/>
          </a:xfrm>
          <a:prstGeom prst="rect">
            <a:avLst/>
          </a:prstGeom>
        </p:spPr>
      </p:pic>
      <p:pic>
        <p:nvPicPr>
          <p:cNvPr id="28" name="Gráfico 1">
            <a:extLst>
              <a:ext uri="{FF2B5EF4-FFF2-40B4-BE49-F238E27FC236}">
                <a16:creationId xmlns:a16="http://schemas.microsoft.com/office/drawing/2014/main" id="{7AC398FA-0483-4B6B-8677-3FE537071ABB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4800" y="225313"/>
            <a:ext cx="6324600" cy="803746"/>
          </a:xfrm>
          <a:prstGeom prst="rect">
            <a:avLst/>
          </a:prstGeom>
        </p:spPr>
      </p:pic>
      <p:pic>
        <p:nvPicPr>
          <p:cNvPr id="32" name="Imagen 31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ABE90C45-5683-4840-AAFE-5D07340752F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64" b="4233"/>
          <a:stretch/>
        </p:blipFill>
        <p:spPr>
          <a:xfrm>
            <a:off x="685800" y="5797677"/>
            <a:ext cx="9829800" cy="960088"/>
          </a:xfrm>
          <a:prstGeom prst="rect">
            <a:avLst/>
          </a:prstGeom>
        </p:spPr>
      </p:pic>
      <p:pic>
        <p:nvPicPr>
          <p:cNvPr id="33" name="Imagen 32" descr="Logotipo&#10;&#10;Descripción generada automáticamente">
            <a:extLst>
              <a:ext uri="{FF2B5EF4-FFF2-40B4-BE49-F238E27FC236}">
                <a16:creationId xmlns:a16="http://schemas.microsoft.com/office/drawing/2014/main" id="{E0607E3F-1353-44C8-B7EE-B2D9AA4A2D8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836828"/>
            <a:ext cx="603250" cy="356235"/>
          </a:xfrm>
          <a:prstGeom prst="rect">
            <a:avLst/>
          </a:prstGeom>
        </p:spPr>
      </p:pic>
      <p:pic>
        <p:nvPicPr>
          <p:cNvPr id="34" name="Imagen 33" descr="Diagrama, Círculo&#10;&#10;Descripción generada automáticamente">
            <a:extLst>
              <a:ext uri="{FF2B5EF4-FFF2-40B4-BE49-F238E27FC236}">
                <a16:creationId xmlns:a16="http://schemas.microsoft.com/office/drawing/2014/main" id="{D308FC51-96DA-4466-8C12-082A5C4E1F0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576" y="5797677"/>
            <a:ext cx="386715" cy="434340"/>
          </a:xfrm>
          <a:prstGeom prst="rect">
            <a:avLst/>
          </a:prstGeom>
        </p:spPr>
      </p:pic>
      <p:pic>
        <p:nvPicPr>
          <p:cNvPr id="35" name="Imagen 34" descr="Logotipo, Icono&#10;&#10;Descripción generada automáticamente">
            <a:extLst>
              <a:ext uri="{FF2B5EF4-FFF2-40B4-BE49-F238E27FC236}">
                <a16:creationId xmlns:a16="http://schemas.microsoft.com/office/drawing/2014/main" id="{82D53C21-9017-432F-939E-FB691A6798D6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997" y="5836828"/>
            <a:ext cx="367030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magen 35" descr="Texto&#10;&#10;Descripción generada automáticamente">
            <a:extLst>
              <a:ext uri="{FF2B5EF4-FFF2-40B4-BE49-F238E27FC236}">
                <a16:creationId xmlns:a16="http://schemas.microsoft.com/office/drawing/2014/main" id="{91C48C7B-4A38-40CC-8A8A-B62FA95C94C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487" y="5846353"/>
            <a:ext cx="791845" cy="34671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Cuadro de texto 2">
            <a:extLst>
              <a:ext uri="{FF2B5EF4-FFF2-40B4-BE49-F238E27FC236}">
                <a16:creationId xmlns:a16="http://schemas.microsoft.com/office/drawing/2014/main" id="{40494D62-18AB-458B-ACC7-A6C1EA15B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964" y="5773963"/>
            <a:ext cx="349097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R="481965"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s-MX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Avenida Instituto Tecnológico km. 6.5, s/n, Col. El </a:t>
            </a:r>
            <a:r>
              <a:rPr lang="es-MX" sz="650" b="1" dirty="0" err="1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Cayaco</a:t>
            </a:r>
            <a:r>
              <a:rPr lang="es-MX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. C.P. 39905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81965"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s-MX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Guerrero. Tel. Acapulco de Juárez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81965"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n-US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744) 4429010 ext. 120, 140  e-mail: vin_acapulco@ttecnm.mx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s-MX" sz="650" b="1" u="sng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https://acapulco.tecnm.mx/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E1758A03-7469-4B32-A40A-ABDE7CB9EEBC}"/>
              </a:ext>
            </a:extLst>
          </p:cNvPr>
          <p:cNvSpPr txBox="1"/>
          <p:nvPr/>
        </p:nvSpPr>
        <p:spPr>
          <a:xfrm>
            <a:off x="1103188" y="2358286"/>
            <a:ext cx="104394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98120" algn="ctr">
              <a:lnSpc>
                <a:spcPct val="100000"/>
              </a:lnSpc>
              <a:spcBef>
                <a:spcPts val="105"/>
              </a:spcBef>
            </a:pPr>
            <a:r>
              <a:rPr lang="es-MX" sz="3600" b="1" dirty="0">
                <a:solidFill>
                  <a:srgbClr val="006FC0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lang="es-MX" sz="4000" b="1" dirty="0">
                <a:solidFill>
                  <a:srgbClr val="006FC0"/>
                </a:solidFill>
                <a:latin typeface="Montserrat" panose="00000500000000000000" pitchFamily="2" charset="0"/>
                <a:cs typeface="Calibri"/>
              </a:rPr>
              <a:t>NOTA IMPORTANTE</a:t>
            </a:r>
            <a:endParaRPr sz="4000" b="1" dirty="0">
              <a:latin typeface="Montserrat" panose="00000500000000000000" pitchFamily="2" charset="0"/>
              <a:cs typeface="Calibri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037859C-F77E-4586-9081-4D70A382F7C4}"/>
              </a:ext>
            </a:extLst>
          </p:cNvPr>
          <p:cNvSpPr txBox="1"/>
          <p:nvPr/>
        </p:nvSpPr>
        <p:spPr>
          <a:xfrm>
            <a:off x="2286000" y="3126860"/>
            <a:ext cx="851054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b="1" dirty="0">
                <a:solidFill>
                  <a:schemeClr val="accent1">
                    <a:lumMod val="50000"/>
                  </a:schemeClr>
                </a:solidFill>
              </a:rPr>
              <a:t>Una vez que ya se tenga un convenio autorizado y se tenga el dictamen correspondiente de la academia, ya se te podrá hacer la entrega de tu carta de presentación.</a:t>
            </a:r>
          </a:p>
          <a:p>
            <a:endParaRPr lang="es-MX" sz="32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s-MX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" name="Picture 2" descr="Señal de advertencia de triángulo realista 3d con signo de exclamación  aislado sobre fondo blanco Ilustración vectorial | Vector Premium">
            <a:extLst>
              <a:ext uri="{FF2B5EF4-FFF2-40B4-BE49-F238E27FC236}">
                <a16:creationId xmlns:a16="http://schemas.microsoft.com/office/drawing/2014/main" id="{DC0DA39B-C2EA-41E2-830F-2E2C7B2FC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596" y="2246330"/>
            <a:ext cx="990600" cy="85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58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>
            <a:extLst>
              <a:ext uri="{FF2B5EF4-FFF2-40B4-BE49-F238E27FC236}">
                <a16:creationId xmlns:a16="http://schemas.microsoft.com/office/drawing/2014/main" id="{D8E0497E-4DB1-4B3A-9A64-B71C1F5E4104}"/>
              </a:ext>
            </a:extLst>
          </p:cNvPr>
          <p:cNvGrpSpPr/>
          <p:nvPr/>
        </p:nvGrpSpPr>
        <p:grpSpPr>
          <a:xfrm>
            <a:off x="2971800" y="1436785"/>
            <a:ext cx="6087491" cy="548139"/>
            <a:chOff x="2587701" y="1845103"/>
            <a:chExt cx="4859782" cy="548139"/>
          </a:xfrm>
        </p:grpSpPr>
        <p:sp>
          <p:nvSpPr>
            <p:cNvPr id="25" name="object 3">
              <a:extLst>
                <a:ext uri="{FF2B5EF4-FFF2-40B4-BE49-F238E27FC236}">
                  <a16:creationId xmlns:a16="http://schemas.microsoft.com/office/drawing/2014/main" id="{E2B12995-ECCC-4784-A7EE-BFE8D44E5EF0}"/>
                </a:ext>
              </a:extLst>
            </p:cNvPr>
            <p:cNvSpPr txBox="1"/>
            <p:nvPr/>
          </p:nvSpPr>
          <p:spPr>
            <a:xfrm>
              <a:off x="2587701" y="2134197"/>
              <a:ext cx="4859782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Departamento</a:t>
              </a:r>
              <a:r>
                <a:rPr sz="1600" b="1" spc="-35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de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Gestión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15" dirty="0">
                  <a:solidFill>
                    <a:srgbClr val="A6A6A6"/>
                  </a:solidFill>
                  <a:latin typeface="Calibri"/>
                  <a:cs typeface="Calibri"/>
                </a:rPr>
                <a:t>Tecnológica</a:t>
              </a:r>
              <a:r>
                <a:rPr sz="1600" b="1" spc="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y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Vinculación</a:t>
              </a:r>
              <a:endParaRPr sz="1600" b="1" dirty="0">
                <a:latin typeface="Calibri"/>
                <a:cs typeface="Calibri"/>
              </a:endParaRPr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C0FEC814-58F5-4723-9DBF-B24E8A424F5F}"/>
                </a:ext>
              </a:extLst>
            </p:cNvPr>
            <p:cNvSpPr txBox="1"/>
            <p:nvPr/>
          </p:nvSpPr>
          <p:spPr>
            <a:xfrm>
              <a:off x="2587701" y="1845103"/>
              <a:ext cx="4859782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s-MX" sz="2000" b="1" spc="-10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Instituto Tecnológico de Acapulco</a:t>
              </a:r>
              <a:endParaRPr sz="2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30" name="Imagen 29">
            <a:extLst>
              <a:ext uri="{FF2B5EF4-FFF2-40B4-BE49-F238E27FC236}">
                <a16:creationId xmlns:a16="http://schemas.microsoft.com/office/drawing/2014/main" id="{114A708C-6DC8-4DDE-B2AA-B1192370F940}"/>
              </a:ext>
            </a:extLst>
          </p:cNvPr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25"/>
          <a:stretch/>
        </p:blipFill>
        <p:spPr bwMode="auto">
          <a:xfrm>
            <a:off x="-381000" y="746207"/>
            <a:ext cx="3196975" cy="5812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n 2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2D86C494-F166-411D-90EE-DC747360A96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1" t="3875" r="3487" b="85775"/>
          <a:stretch/>
        </p:blipFill>
        <p:spPr>
          <a:xfrm>
            <a:off x="9829800" y="34455"/>
            <a:ext cx="2210839" cy="1260945"/>
          </a:xfrm>
          <a:prstGeom prst="rect">
            <a:avLst/>
          </a:prstGeom>
        </p:spPr>
      </p:pic>
      <p:pic>
        <p:nvPicPr>
          <p:cNvPr id="28" name="Gráfico 1">
            <a:extLst>
              <a:ext uri="{FF2B5EF4-FFF2-40B4-BE49-F238E27FC236}">
                <a16:creationId xmlns:a16="http://schemas.microsoft.com/office/drawing/2014/main" id="{7AC398FA-0483-4B6B-8677-3FE537071ABB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4800" y="225313"/>
            <a:ext cx="6324600" cy="803746"/>
          </a:xfrm>
          <a:prstGeom prst="rect">
            <a:avLst/>
          </a:prstGeom>
        </p:spPr>
      </p:pic>
      <p:pic>
        <p:nvPicPr>
          <p:cNvPr id="32" name="Imagen 31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ABE90C45-5683-4840-AAFE-5D07340752F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64" b="4233"/>
          <a:stretch/>
        </p:blipFill>
        <p:spPr>
          <a:xfrm>
            <a:off x="685800" y="5797677"/>
            <a:ext cx="9829800" cy="960088"/>
          </a:xfrm>
          <a:prstGeom prst="rect">
            <a:avLst/>
          </a:prstGeom>
        </p:spPr>
      </p:pic>
      <p:pic>
        <p:nvPicPr>
          <p:cNvPr id="33" name="Imagen 32" descr="Logotipo&#10;&#10;Descripción generada automáticamente">
            <a:extLst>
              <a:ext uri="{FF2B5EF4-FFF2-40B4-BE49-F238E27FC236}">
                <a16:creationId xmlns:a16="http://schemas.microsoft.com/office/drawing/2014/main" id="{E0607E3F-1353-44C8-B7EE-B2D9AA4A2D8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836828"/>
            <a:ext cx="603250" cy="356235"/>
          </a:xfrm>
          <a:prstGeom prst="rect">
            <a:avLst/>
          </a:prstGeom>
        </p:spPr>
      </p:pic>
      <p:pic>
        <p:nvPicPr>
          <p:cNvPr id="34" name="Imagen 33" descr="Diagrama, Círculo&#10;&#10;Descripción generada automáticamente">
            <a:extLst>
              <a:ext uri="{FF2B5EF4-FFF2-40B4-BE49-F238E27FC236}">
                <a16:creationId xmlns:a16="http://schemas.microsoft.com/office/drawing/2014/main" id="{D308FC51-96DA-4466-8C12-082A5C4E1F0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576" y="5797677"/>
            <a:ext cx="386715" cy="434340"/>
          </a:xfrm>
          <a:prstGeom prst="rect">
            <a:avLst/>
          </a:prstGeom>
        </p:spPr>
      </p:pic>
      <p:pic>
        <p:nvPicPr>
          <p:cNvPr id="35" name="Imagen 34" descr="Logotipo, Icono&#10;&#10;Descripción generada automáticamente">
            <a:extLst>
              <a:ext uri="{FF2B5EF4-FFF2-40B4-BE49-F238E27FC236}">
                <a16:creationId xmlns:a16="http://schemas.microsoft.com/office/drawing/2014/main" id="{82D53C21-9017-432F-939E-FB691A6798D6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997" y="5836828"/>
            <a:ext cx="367030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magen 35" descr="Texto&#10;&#10;Descripción generada automáticamente">
            <a:extLst>
              <a:ext uri="{FF2B5EF4-FFF2-40B4-BE49-F238E27FC236}">
                <a16:creationId xmlns:a16="http://schemas.microsoft.com/office/drawing/2014/main" id="{91C48C7B-4A38-40CC-8A8A-B62FA95C94C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487" y="5846353"/>
            <a:ext cx="791845" cy="34671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Cuadro de texto 2">
            <a:extLst>
              <a:ext uri="{FF2B5EF4-FFF2-40B4-BE49-F238E27FC236}">
                <a16:creationId xmlns:a16="http://schemas.microsoft.com/office/drawing/2014/main" id="{40494D62-18AB-458B-ACC7-A6C1EA15B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964" y="5773963"/>
            <a:ext cx="349097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R="481965"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s-MX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Avenida Instituto Tecnológico km. 6.5, s/n, Col. El </a:t>
            </a:r>
            <a:r>
              <a:rPr lang="es-MX" sz="650" b="1" dirty="0" err="1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Cayaco</a:t>
            </a:r>
            <a:r>
              <a:rPr lang="es-MX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. C.P. 39905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81965"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s-MX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Guerrero. Tel. Acapulco de Juárez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81965"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n-US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744) 4429010 ext. 120, 140  e-mail: vin_acapulco@ttecnm.mx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s-MX" sz="650" b="1" u="sng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https://acapulco.tecnm.mx/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752005FC-5351-44D7-8EC6-A4457A1BFEA7}"/>
              </a:ext>
            </a:extLst>
          </p:cNvPr>
          <p:cNvSpPr txBox="1"/>
          <p:nvPr/>
        </p:nvSpPr>
        <p:spPr>
          <a:xfrm>
            <a:off x="2209801" y="2117997"/>
            <a:ext cx="7619999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98120" algn="ctr">
              <a:lnSpc>
                <a:spcPct val="100000"/>
              </a:lnSpc>
              <a:spcBef>
                <a:spcPts val="105"/>
              </a:spcBef>
            </a:pPr>
            <a:r>
              <a:rPr lang="es-MX" sz="3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cs typeface="Calibri"/>
              </a:rPr>
              <a:t>¿</a:t>
            </a:r>
            <a:r>
              <a:rPr sz="3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cs typeface="Calibri"/>
              </a:rPr>
              <a:t>D</a:t>
            </a:r>
            <a:r>
              <a:rPr lang="es-419" sz="3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cs typeface="Calibri"/>
              </a:rPr>
              <a:t>ó</a:t>
            </a:r>
            <a:r>
              <a:rPr sz="3600" b="1" dirty="0" err="1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cs typeface="Calibri"/>
              </a:rPr>
              <a:t>nde</a:t>
            </a:r>
            <a:r>
              <a:rPr sz="3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cs typeface="Calibri"/>
              </a:rPr>
              <a:t> puedo </a:t>
            </a:r>
            <a:r>
              <a:rPr sz="3600" b="1" spc="-5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cs typeface="Calibri"/>
              </a:rPr>
              <a:t>hacer </a:t>
            </a:r>
            <a:r>
              <a:rPr sz="3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cs typeface="Calibri"/>
              </a:rPr>
              <a:t>mis </a:t>
            </a:r>
            <a:r>
              <a:rPr sz="3600" b="1" spc="5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3600" b="1" spc="-5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cs typeface="Calibri"/>
              </a:rPr>
              <a:t>Residencias</a:t>
            </a:r>
            <a:r>
              <a:rPr sz="3600" b="1" spc="-9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3600" b="1" spc="-15" dirty="0" err="1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cs typeface="Calibri"/>
              </a:rPr>
              <a:t>Profesionales</a:t>
            </a:r>
            <a:r>
              <a:rPr lang="es-MX" sz="3600" b="1" spc="-15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cs typeface="Calibri"/>
              </a:rPr>
              <a:t>?</a:t>
            </a:r>
            <a:endParaRPr sz="36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  <a:cs typeface="Calibri"/>
            </a:endParaRPr>
          </a:p>
        </p:txBody>
      </p:sp>
      <p:pic>
        <p:nvPicPr>
          <p:cNvPr id="1026" name="Picture 2" descr="Mapa ubicacion - Asociación Mexicana de Estudios Internacionales">
            <a:extLst>
              <a:ext uri="{FF2B5EF4-FFF2-40B4-BE49-F238E27FC236}">
                <a16:creationId xmlns:a16="http://schemas.microsoft.com/office/drawing/2014/main" id="{A5162CE5-FE05-4D78-BA31-1EA54FE6F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126" y="3397048"/>
            <a:ext cx="3374837" cy="178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18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>
            <a:extLst>
              <a:ext uri="{FF2B5EF4-FFF2-40B4-BE49-F238E27FC236}">
                <a16:creationId xmlns:a16="http://schemas.microsoft.com/office/drawing/2014/main" id="{D8E0497E-4DB1-4B3A-9A64-B71C1F5E4104}"/>
              </a:ext>
            </a:extLst>
          </p:cNvPr>
          <p:cNvGrpSpPr/>
          <p:nvPr/>
        </p:nvGrpSpPr>
        <p:grpSpPr>
          <a:xfrm>
            <a:off x="2971800" y="1436785"/>
            <a:ext cx="6087491" cy="548139"/>
            <a:chOff x="2587701" y="1845103"/>
            <a:chExt cx="4859782" cy="548139"/>
          </a:xfrm>
        </p:grpSpPr>
        <p:sp>
          <p:nvSpPr>
            <p:cNvPr id="25" name="object 3">
              <a:extLst>
                <a:ext uri="{FF2B5EF4-FFF2-40B4-BE49-F238E27FC236}">
                  <a16:creationId xmlns:a16="http://schemas.microsoft.com/office/drawing/2014/main" id="{E2B12995-ECCC-4784-A7EE-BFE8D44E5EF0}"/>
                </a:ext>
              </a:extLst>
            </p:cNvPr>
            <p:cNvSpPr txBox="1"/>
            <p:nvPr/>
          </p:nvSpPr>
          <p:spPr>
            <a:xfrm>
              <a:off x="2587701" y="2134197"/>
              <a:ext cx="4859782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Departamento</a:t>
              </a:r>
              <a:r>
                <a:rPr sz="1600" b="1" spc="-35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de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Gestión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15" dirty="0">
                  <a:solidFill>
                    <a:srgbClr val="A6A6A6"/>
                  </a:solidFill>
                  <a:latin typeface="Calibri"/>
                  <a:cs typeface="Calibri"/>
                </a:rPr>
                <a:t>Tecnológica</a:t>
              </a:r>
              <a:r>
                <a:rPr sz="1600" b="1" spc="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y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Vinculación</a:t>
              </a:r>
              <a:endParaRPr sz="1600" b="1" dirty="0">
                <a:latin typeface="Calibri"/>
                <a:cs typeface="Calibri"/>
              </a:endParaRPr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C0FEC814-58F5-4723-9DBF-B24E8A424F5F}"/>
                </a:ext>
              </a:extLst>
            </p:cNvPr>
            <p:cNvSpPr txBox="1"/>
            <p:nvPr/>
          </p:nvSpPr>
          <p:spPr>
            <a:xfrm>
              <a:off x="2587701" y="1845103"/>
              <a:ext cx="4859782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s-MX" sz="2000" b="1" spc="-10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Instituto Tecnológico de Acapulco</a:t>
              </a:r>
              <a:endParaRPr sz="2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30" name="Imagen 29">
            <a:extLst>
              <a:ext uri="{FF2B5EF4-FFF2-40B4-BE49-F238E27FC236}">
                <a16:creationId xmlns:a16="http://schemas.microsoft.com/office/drawing/2014/main" id="{114A708C-6DC8-4DDE-B2AA-B1192370F940}"/>
              </a:ext>
            </a:extLst>
          </p:cNvPr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25"/>
          <a:stretch/>
        </p:blipFill>
        <p:spPr bwMode="auto">
          <a:xfrm>
            <a:off x="-381000" y="746207"/>
            <a:ext cx="3196975" cy="5812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n 2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2D86C494-F166-411D-90EE-DC747360A96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1" t="3875" r="3487" b="85775"/>
          <a:stretch/>
        </p:blipFill>
        <p:spPr>
          <a:xfrm>
            <a:off x="9829800" y="34455"/>
            <a:ext cx="2210839" cy="1260945"/>
          </a:xfrm>
          <a:prstGeom prst="rect">
            <a:avLst/>
          </a:prstGeom>
        </p:spPr>
      </p:pic>
      <p:pic>
        <p:nvPicPr>
          <p:cNvPr id="28" name="Gráfico 1">
            <a:extLst>
              <a:ext uri="{FF2B5EF4-FFF2-40B4-BE49-F238E27FC236}">
                <a16:creationId xmlns:a16="http://schemas.microsoft.com/office/drawing/2014/main" id="{7AC398FA-0483-4B6B-8677-3FE537071ABB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4800" y="225313"/>
            <a:ext cx="6324600" cy="803746"/>
          </a:xfrm>
          <a:prstGeom prst="rect">
            <a:avLst/>
          </a:prstGeom>
        </p:spPr>
      </p:pic>
      <p:pic>
        <p:nvPicPr>
          <p:cNvPr id="32" name="Imagen 31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ABE90C45-5683-4840-AAFE-5D07340752F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64" b="4233"/>
          <a:stretch/>
        </p:blipFill>
        <p:spPr>
          <a:xfrm>
            <a:off x="685800" y="5797677"/>
            <a:ext cx="9829800" cy="960088"/>
          </a:xfrm>
          <a:prstGeom prst="rect">
            <a:avLst/>
          </a:prstGeom>
        </p:spPr>
      </p:pic>
      <p:pic>
        <p:nvPicPr>
          <p:cNvPr id="33" name="Imagen 32" descr="Logotipo&#10;&#10;Descripción generada automáticamente">
            <a:extLst>
              <a:ext uri="{FF2B5EF4-FFF2-40B4-BE49-F238E27FC236}">
                <a16:creationId xmlns:a16="http://schemas.microsoft.com/office/drawing/2014/main" id="{E0607E3F-1353-44C8-B7EE-B2D9AA4A2D8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836828"/>
            <a:ext cx="603250" cy="356235"/>
          </a:xfrm>
          <a:prstGeom prst="rect">
            <a:avLst/>
          </a:prstGeom>
        </p:spPr>
      </p:pic>
      <p:pic>
        <p:nvPicPr>
          <p:cNvPr id="34" name="Imagen 33" descr="Diagrama, Círculo&#10;&#10;Descripción generada automáticamente">
            <a:extLst>
              <a:ext uri="{FF2B5EF4-FFF2-40B4-BE49-F238E27FC236}">
                <a16:creationId xmlns:a16="http://schemas.microsoft.com/office/drawing/2014/main" id="{D308FC51-96DA-4466-8C12-082A5C4E1F0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576" y="5797677"/>
            <a:ext cx="386715" cy="434340"/>
          </a:xfrm>
          <a:prstGeom prst="rect">
            <a:avLst/>
          </a:prstGeom>
        </p:spPr>
      </p:pic>
      <p:pic>
        <p:nvPicPr>
          <p:cNvPr id="35" name="Imagen 34" descr="Logotipo, Icono&#10;&#10;Descripción generada automáticamente">
            <a:extLst>
              <a:ext uri="{FF2B5EF4-FFF2-40B4-BE49-F238E27FC236}">
                <a16:creationId xmlns:a16="http://schemas.microsoft.com/office/drawing/2014/main" id="{82D53C21-9017-432F-939E-FB691A6798D6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997" y="5836828"/>
            <a:ext cx="367030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magen 35" descr="Texto&#10;&#10;Descripción generada automáticamente">
            <a:extLst>
              <a:ext uri="{FF2B5EF4-FFF2-40B4-BE49-F238E27FC236}">
                <a16:creationId xmlns:a16="http://schemas.microsoft.com/office/drawing/2014/main" id="{91C48C7B-4A38-40CC-8A8A-B62FA95C94C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487" y="5846353"/>
            <a:ext cx="791845" cy="34671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Cuadro de texto 2">
            <a:extLst>
              <a:ext uri="{FF2B5EF4-FFF2-40B4-BE49-F238E27FC236}">
                <a16:creationId xmlns:a16="http://schemas.microsoft.com/office/drawing/2014/main" id="{40494D62-18AB-458B-ACC7-A6C1EA15B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964" y="5773963"/>
            <a:ext cx="349097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R="481965"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s-MX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Avenida Instituto Tecnológico km. 6.5, s/n, Col. El </a:t>
            </a:r>
            <a:r>
              <a:rPr lang="es-MX" sz="650" b="1" dirty="0" err="1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Cayaco</a:t>
            </a:r>
            <a:r>
              <a:rPr lang="es-MX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. C.P. 39905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81965"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s-MX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Guerrero. Tel. Acapulco de Juárez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81965"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n-US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744) 4429010 ext. 120, 140  e-mail: vin_acapulco@ttecnm.mx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s-MX" sz="650" b="1" u="sng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https://acapulco.tecnm.mx/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2ADA2A09-1912-4913-8C49-C1AADEF1837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162" y="1336039"/>
            <a:ext cx="2753109" cy="142894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1B3E1A7-4F54-4186-95FB-9F2F2E64930E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9331" y="2996599"/>
            <a:ext cx="1505160" cy="151468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E27F985-10B4-4169-93C8-F711990F1BF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04879" y="2165112"/>
            <a:ext cx="1751935" cy="104085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1E8C79F-84AB-4166-AF2A-B4312CE71D2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16340" y="2897587"/>
            <a:ext cx="1486107" cy="144800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96EB20EB-248D-4E98-9B93-52FB4F0AD94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90305" y="2844237"/>
            <a:ext cx="1286054" cy="1552792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21C171D8-0FF2-4D04-AA9E-BEDD8B26D04C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77" y="4129899"/>
            <a:ext cx="2155505" cy="1146545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0824CFFD-AA38-4E06-8BBF-2EC064EBA95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30997" y="4458599"/>
            <a:ext cx="2404973" cy="905769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A038EACF-739A-4CF3-8D8D-C538C0341FE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28461" y="3132168"/>
            <a:ext cx="2113183" cy="1097454"/>
          </a:xfrm>
          <a:prstGeom prst="rect">
            <a:avLst/>
          </a:prstGeom>
        </p:spPr>
      </p:pic>
      <p:pic>
        <p:nvPicPr>
          <p:cNvPr id="29" name="object 3">
            <a:extLst>
              <a:ext uri="{FF2B5EF4-FFF2-40B4-BE49-F238E27FC236}">
                <a16:creationId xmlns:a16="http://schemas.microsoft.com/office/drawing/2014/main" id="{64973714-AAE5-42EB-82CE-8B05B2388E28}"/>
              </a:ext>
            </a:extLst>
          </p:cNvPr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389938" y="1720799"/>
            <a:ext cx="1247786" cy="1057886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823E3EA9-AF6F-4B1B-A3A0-02AF4ABD0B7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455579" y="1050426"/>
            <a:ext cx="1276528" cy="1609950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A6FBE59E-6B4A-48A4-988C-6EAC5262F28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161608" y="3914621"/>
            <a:ext cx="1438476" cy="130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4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>
            <a:extLst>
              <a:ext uri="{FF2B5EF4-FFF2-40B4-BE49-F238E27FC236}">
                <a16:creationId xmlns:a16="http://schemas.microsoft.com/office/drawing/2014/main" id="{D8E0497E-4DB1-4B3A-9A64-B71C1F5E4104}"/>
              </a:ext>
            </a:extLst>
          </p:cNvPr>
          <p:cNvGrpSpPr/>
          <p:nvPr/>
        </p:nvGrpSpPr>
        <p:grpSpPr>
          <a:xfrm>
            <a:off x="2971800" y="1212904"/>
            <a:ext cx="6087491" cy="548139"/>
            <a:chOff x="2587701" y="1845103"/>
            <a:chExt cx="4859782" cy="548139"/>
          </a:xfrm>
        </p:grpSpPr>
        <p:sp>
          <p:nvSpPr>
            <p:cNvPr id="25" name="object 3">
              <a:extLst>
                <a:ext uri="{FF2B5EF4-FFF2-40B4-BE49-F238E27FC236}">
                  <a16:creationId xmlns:a16="http://schemas.microsoft.com/office/drawing/2014/main" id="{E2B12995-ECCC-4784-A7EE-BFE8D44E5EF0}"/>
                </a:ext>
              </a:extLst>
            </p:cNvPr>
            <p:cNvSpPr txBox="1"/>
            <p:nvPr/>
          </p:nvSpPr>
          <p:spPr>
            <a:xfrm>
              <a:off x="2587701" y="2134197"/>
              <a:ext cx="4859782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Departamento</a:t>
              </a:r>
              <a:r>
                <a:rPr sz="1600" b="1" spc="-35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de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Gestión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15" dirty="0">
                  <a:solidFill>
                    <a:srgbClr val="A6A6A6"/>
                  </a:solidFill>
                  <a:latin typeface="Calibri"/>
                  <a:cs typeface="Calibri"/>
                </a:rPr>
                <a:t>Tecnológica</a:t>
              </a:r>
              <a:r>
                <a:rPr sz="1600" b="1" spc="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y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Vinculación</a:t>
              </a:r>
              <a:endParaRPr sz="1600" b="1" dirty="0">
                <a:latin typeface="Calibri"/>
                <a:cs typeface="Calibri"/>
              </a:endParaRPr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C0FEC814-58F5-4723-9DBF-B24E8A424F5F}"/>
                </a:ext>
              </a:extLst>
            </p:cNvPr>
            <p:cNvSpPr txBox="1"/>
            <p:nvPr/>
          </p:nvSpPr>
          <p:spPr>
            <a:xfrm>
              <a:off x="2587701" y="1845103"/>
              <a:ext cx="4859782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s-MX" sz="2000" b="1" spc="-10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Instituto Tecnológico de Acapulco</a:t>
              </a:r>
              <a:endParaRPr sz="2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30" name="Imagen 29">
            <a:extLst>
              <a:ext uri="{FF2B5EF4-FFF2-40B4-BE49-F238E27FC236}">
                <a16:creationId xmlns:a16="http://schemas.microsoft.com/office/drawing/2014/main" id="{114A708C-6DC8-4DDE-B2AA-B1192370F940}"/>
              </a:ext>
            </a:extLst>
          </p:cNvPr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25"/>
          <a:stretch/>
        </p:blipFill>
        <p:spPr bwMode="auto">
          <a:xfrm>
            <a:off x="-381000" y="746207"/>
            <a:ext cx="3196975" cy="5812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n 2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2D86C494-F166-411D-90EE-DC747360A96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1" t="3875" r="3487" b="85775"/>
          <a:stretch/>
        </p:blipFill>
        <p:spPr>
          <a:xfrm>
            <a:off x="9829800" y="34455"/>
            <a:ext cx="2210839" cy="1260945"/>
          </a:xfrm>
          <a:prstGeom prst="rect">
            <a:avLst/>
          </a:prstGeom>
        </p:spPr>
      </p:pic>
      <p:pic>
        <p:nvPicPr>
          <p:cNvPr id="28" name="Gráfico 1">
            <a:extLst>
              <a:ext uri="{FF2B5EF4-FFF2-40B4-BE49-F238E27FC236}">
                <a16:creationId xmlns:a16="http://schemas.microsoft.com/office/drawing/2014/main" id="{7AC398FA-0483-4B6B-8677-3FE537071ABB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4800" y="225313"/>
            <a:ext cx="6324600" cy="803746"/>
          </a:xfrm>
          <a:prstGeom prst="rect">
            <a:avLst/>
          </a:prstGeom>
        </p:spPr>
      </p:pic>
      <p:pic>
        <p:nvPicPr>
          <p:cNvPr id="32" name="Imagen 31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ABE90C45-5683-4840-AAFE-5D07340752F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64" b="4233"/>
          <a:stretch/>
        </p:blipFill>
        <p:spPr>
          <a:xfrm>
            <a:off x="685800" y="5797677"/>
            <a:ext cx="9829800" cy="960088"/>
          </a:xfrm>
          <a:prstGeom prst="rect">
            <a:avLst/>
          </a:prstGeom>
        </p:spPr>
      </p:pic>
      <p:pic>
        <p:nvPicPr>
          <p:cNvPr id="33" name="Imagen 32" descr="Logotipo&#10;&#10;Descripción generada automáticamente">
            <a:extLst>
              <a:ext uri="{FF2B5EF4-FFF2-40B4-BE49-F238E27FC236}">
                <a16:creationId xmlns:a16="http://schemas.microsoft.com/office/drawing/2014/main" id="{E0607E3F-1353-44C8-B7EE-B2D9AA4A2D8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836828"/>
            <a:ext cx="603250" cy="356235"/>
          </a:xfrm>
          <a:prstGeom prst="rect">
            <a:avLst/>
          </a:prstGeom>
        </p:spPr>
      </p:pic>
      <p:pic>
        <p:nvPicPr>
          <p:cNvPr id="34" name="Imagen 33" descr="Diagrama, Círculo&#10;&#10;Descripción generada automáticamente">
            <a:extLst>
              <a:ext uri="{FF2B5EF4-FFF2-40B4-BE49-F238E27FC236}">
                <a16:creationId xmlns:a16="http://schemas.microsoft.com/office/drawing/2014/main" id="{D308FC51-96DA-4466-8C12-082A5C4E1F0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576" y="5797677"/>
            <a:ext cx="386715" cy="434340"/>
          </a:xfrm>
          <a:prstGeom prst="rect">
            <a:avLst/>
          </a:prstGeom>
        </p:spPr>
      </p:pic>
      <p:pic>
        <p:nvPicPr>
          <p:cNvPr id="35" name="Imagen 34" descr="Logotipo, Icono&#10;&#10;Descripción generada automáticamente">
            <a:extLst>
              <a:ext uri="{FF2B5EF4-FFF2-40B4-BE49-F238E27FC236}">
                <a16:creationId xmlns:a16="http://schemas.microsoft.com/office/drawing/2014/main" id="{82D53C21-9017-432F-939E-FB691A6798D6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997" y="5836828"/>
            <a:ext cx="367030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magen 35" descr="Texto&#10;&#10;Descripción generada automáticamente">
            <a:extLst>
              <a:ext uri="{FF2B5EF4-FFF2-40B4-BE49-F238E27FC236}">
                <a16:creationId xmlns:a16="http://schemas.microsoft.com/office/drawing/2014/main" id="{91C48C7B-4A38-40CC-8A8A-B62FA95C94C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487" y="5846353"/>
            <a:ext cx="791845" cy="34671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Cuadro de texto 2">
            <a:extLst>
              <a:ext uri="{FF2B5EF4-FFF2-40B4-BE49-F238E27FC236}">
                <a16:creationId xmlns:a16="http://schemas.microsoft.com/office/drawing/2014/main" id="{40494D62-18AB-458B-ACC7-A6C1EA15B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964" y="5773963"/>
            <a:ext cx="349097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R="481965"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s-MX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Avenida Instituto Tecnológico km. 6.5, s/n, Col. El </a:t>
            </a:r>
            <a:r>
              <a:rPr lang="es-MX" sz="650" b="1" dirty="0" err="1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Cayaco</a:t>
            </a:r>
            <a:r>
              <a:rPr lang="es-MX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. C.P. 39905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81965"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s-MX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Guerrero. Tel. Acapulco de Juárez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81965"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n-US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744) 4429010 ext. 120, 140  e-mail: vin_acapulco@ttecnm.mx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s-MX" sz="650" b="1" u="sng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https://acapulco.tecnm.mx/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ABA2110-F5AA-485A-AE48-97305BCDE588}"/>
              </a:ext>
            </a:extLst>
          </p:cNvPr>
          <p:cNvSpPr txBox="1"/>
          <p:nvPr/>
        </p:nvSpPr>
        <p:spPr>
          <a:xfrm>
            <a:off x="1903763" y="1816294"/>
            <a:ext cx="1013687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accent1">
                    <a:lumMod val="50000"/>
                  </a:schemeClr>
                </a:solidFill>
              </a:rPr>
              <a:t>En el Departamento de Gestión Tecnológica y Vinculación el alumno entregara los siguientes documentos:</a:t>
            </a:r>
          </a:p>
          <a:p>
            <a:endParaRPr lang="es-MX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b="1" dirty="0">
                <a:solidFill>
                  <a:schemeClr val="accent1">
                    <a:lumMod val="50000"/>
                  </a:schemeClr>
                </a:solidFill>
              </a:rPr>
              <a:t>Carta de Aceptación 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</a:rPr>
              <a:t>(Máximo dentro los primeros quince días de iniciar su programa)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b="1" dirty="0">
                <a:solidFill>
                  <a:schemeClr val="accent1">
                    <a:lumMod val="50000"/>
                  </a:schemeClr>
                </a:solidFill>
              </a:rPr>
              <a:t>Carta de Liberación 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</a:rPr>
              <a:t>(Al termino de su Programa)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MX" sz="2000" dirty="0">
              <a:solidFill>
                <a:srgbClr val="FF0000"/>
              </a:solidFill>
            </a:endParaRPr>
          </a:p>
          <a:p>
            <a:pPr algn="ctr"/>
            <a:r>
              <a:rPr lang="es-MX" sz="2000" b="1" dirty="0">
                <a:solidFill>
                  <a:srgbClr val="FF0000"/>
                </a:solidFill>
              </a:rPr>
              <a:t>NOTA IMPORTANTE</a:t>
            </a:r>
            <a:endParaRPr lang="es-MX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MX" sz="2000" dirty="0">
                <a:solidFill>
                  <a:schemeClr val="accent1">
                    <a:lumMod val="50000"/>
                  </a:schemeClr>
                </a:solidFill>
              </a:rPr>
              <a:t>Ningún alumno (a) podrá realizar sus Residencias Profesionales sin haber un convenio firmado y autorizado al iniciar su programa.</a:t>
            </a:r>
          </a:p>
          <a:p>
            <a:pPr algn="ctr"/>
            <a:r>
              <a:rPr lang="es-MX" sz="2400" b="1" dirty="0">
                <a:solidFill>
                  <a:schemeClr val="accent1">
                    <a:lumMod val="50000"/>
                  </a:schemeClr>
                </a:solidFill>
              </a:rPr>
              <a:t>Una vez iniciado su programa NO se permitirán cambios de proyectos ni empresas</a:t>
            </a:r>
            <a:r>
              <a:rPr lang="es-MX" sz="24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es-MX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7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>
            <a:extLst>
              <a:ext uri="{FF2B5EF4-FFF2-40B4-BE49-F238E27FC236}">
                <a16:creationId xmlns:a16="http://schemas.microsoft.com/office/drawing/2014/main" id="{D8E0497E-4DB1-4B3A-9A64-B71C1F5E4104}"/>
              </a:ext>
            </a:extLst>
          </p:cNvPr>
          <p:cNvGrpSpPr/>
          <p:nvPr/>
        </p:nvGrpSpPr>
        <p:grpSpPr>
          <a:xfrm>
            <a:off x="2971800" y="1436785"/>
            <a:ext cx="6087491" cy="548139"/>
            <a:chOff x="2587701" y="1845103"/>
            <a:chExt cx="4859782" cy="548139"/>
          </a:xfrm>
        </p:grpSpPr>
        <p:sp>
          <p:nvSpPr>
            <p:cNvPr id="25" name="object 3">
              <a:extLst>
                <a:ext uri="{FF2B5EF4-FFF2-40B4-BE49-F238E27FC236}">
                  <a16:creationId xmlns:a16="http://schemas.microsoft.com/office/drawing/2014/main" id="{E2B12995-ECCC-4784-A7EE-BFE8D44E5EF0}"/>
                </a:ext>
              </a:extLst>
            </p:cNvPr>
            <p:cNvSpPr txBox="1"/>
            <p:nvPr/>
          </p:nvSpPr>
          <p:spPr>
            <a:xfrm>
              <a:off x="2587701" y="2134197"/>
              <a:ext cx="4859782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Departamento</a:t>
              </a:r>
              <a:r>
                <a:rPr sz="1600" b="1" spc="-35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de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Gestión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15" dirty="0">
                  <a:solidFill>
                    <a:srgbClr val="A6A6A6"/>
                  </a:solidFill>
                  <a:latin typeface="Calibri"/>
                  <a:cs typeface="Calibri"/>
                </a:rPr>
                <a:t>Tecnológica</a:t>
              </a:r>
              <a:r>
                <a:rPr sz="1600" b="1" spc="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y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Vinculación</a:t>
              </a:r>
              <a:endParaRPr sz="1600" b="1" dirty="0">
                <a:latin typeface="Calibri"/>
                <a:cs typeface="Calibri"/>
              </a:endParaRPr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C0FEC814-58F5-4723-9DBF-B24E8A424F5F}"/>
                </a:ext>
              </a:extLst>
            </p:cNvPr>
            <p:cNvSpPr txBox="1"/>
            <p:nvPr/>
          </p:nvSpPr>
          <p:spPr>
            <a:xfrm>
              <a:off x="2587701" y="1845103"/>
              <a:ext cx="4859782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s-MX" sz="2000" b="1" spc="-10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Instituto Tecnológico de Acapulco</a:t>
              </a:r>
              <a:endParaRPr sz="2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30" name="Imagen 29">
            <a:extLst>
              <a:ext uri="{FF2B5EF4-FFF2-40B4-BE49-F238E27FC236}">
                <a16:creationId xmlns:a16="http://schemas.microsoft.com/office/drawing/2014/main" id="{114A708C-6DC8-4DDE-B2AA-B1192370F940}"/>
              </a:ext>
            </a:extLst>
          </p:cNvPr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25"/>
          <a:stretch/>
        </p:blipFill>
        <p:spPr bwMode="auto">
          <a:xfrm>
            <a:off x="-381000" y="746207"/>
            <a:ext cx="3196975" cy="5812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n 2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2D86C494-F166-411D-90EE-DC747360A96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1" t="3875" r="3487" b="85775"/>
          <a:stretch/>
        </p:blipFill>
        <p:spPr>
          <a:xfrm>
            <a:off x="9829800" y="34455"/>
            <a:ext cx="2210839" cy="1260945"/>
          </a:xfrm>
          <a:prstGeom prst="rect">
            <a:avLst/>
          </a:prstGeom>
        </p:spPr>
      </p:pic>
      <p:pic>
        <p:nvPicPr>
          <p:cNvPr id="28" name="Gráfico 1">
            <a:extLst>
              <a:ext uri="{FF2B5EF4-FFF2-40B4-BE49-F238E27FC236}">
                <a16:creationId xmlns:a16="http://schemas.microsoft.com/office/drawing/2014/main" id="{7AC398FA-0483-4B6B-8677-3FE537071ABB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4800" y="225313"/>
            <a:ext cx="6324600" cy="803746"/>
          </a:xfrm>
          <a:prstGeom prst="rect">
            <a:avLst/>
          </a:prstGeom>
        </p:spPr>
      </p:pic>
      <p:pic>
        <p:nvPicPr>
          <p:cNvPr id="32" name="Imagen 31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ABE90C45-5683-4840-AAFE-5D07340752F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64" b="4233"/>
          <a:stretch/>
        </p:blipFill>
        <p:spPr>
          <a:xfrm>
            <a:off x="685800" y="5797677"/>
            <a:ext cx="9829800" cy="960088"/>
          </a:xfrm>
          <a:prstGeom prst="rect">
            <a:avLst/>
          </a:prstGeom>
        </p:spPr>
      </p:pic>
      <p:pic>
        <p:nvPicPr>
          <p:cNvPr id="33" name="Imagen 32" descr="Logotipo&#10;&#10;Descripción generada automáticamente">
            <a:extLst>
              <a:ext uri="{FF2B5EF4-FFF2-40B4-BE49-F238E27FC236}">
                <a16:creationId xmlns:a16="http://schemas.microsoft.com/office/drawing/2014/main" id="{E0607E3F-1353-44C8-B7EE-B2D9AA4A2D8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836828"/>
            <a:ext cx="603250" cy="356235"/>
          </a:xfrm>
          <a:prstGeom prst="rect">
            <a:avLst/>
          </a:prstGeom>
        </p:spPr>
      </p:pic>
      <p:pic>
        <p:nvPicPr>
          <p:cNvPr id="34" name="Imagen 33" descr="Diagrama, Círculo&#10;&#10;Descripción generada automáticamente">
            <a:extLst>
              <a:ext uri="{FF2B5EF4-FFF2-40B4-BE49-F238E27FC236}">
                <a16:creationId xmlns:a16="http://schemas.microsoft.com/office/drawing/2014/main" id="{D308FC51-96DA-4466-8C12-082A5C4E1F0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576" y="5797677"/>
            <a:ext cx="386715" cy="434340"/>
          </a:xfrm>
          <a:prstGeom prst="rect">
            <a:avLst/>
          </a:prstGeom>
        </p:spPr>
      </p:pic>
      <p:pic>
        <p:nvPicPr>
          <p:cNvPr id="35" name="Imagen 34" descr="Logotipo, Icono&#10;&#10;Descripción generada automáticamente">
            <a:extLst>
              <a:ext uri="{FF2B5EF4-FFF2-40B4-BE49-F238E27FC236}">
                <a16:creationId xmlns:a16="http://schemas.microsoft.com/office/drawing/2014/main" id="{82D53C21-9017-432F-939E-FB691A6798D6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997" y="5836828"/>
            <a:ext cx="367030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magen 35" descr="Texto&#10;&#10;Descripción generada automáticamente">
            <a:extLst>
              <a:ext uri="{FF2B5EF4-FFF2-40B4-BE49-F238E27FC236}">
                <a16:creationId xmlns:a16="http://schemas.microsoft.com/office/drawing/2014/main" id="{91C48C7B-4A38-40CC-8A8A-B62FA95C94C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487" y="5846353"/>
            <a:ext cx="791845" cy="34671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Cuadro de texto 2">
            <a:extLst>
              <a:ext uri="{FF2B5EF4-FFF2-40B4-BE49-F238E27FC236}">
                <a16:creationId xmlns:a16="http://schemas.microsoft.com/office/drawing/2014/main" id="{40494D62-18AB-458B-ACC7-A6C1EA15B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964" y="5773963"/>
            <a:ext cx="349097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R="481965"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s-MX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Avenida Instituto Tecnológico km. 6.5, s/n, Col. El </a:t>
            </a:r>
            <a:r>
              <a:rPr lang="es-MX" sz="650" b="1" dirty="0" err="1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Cayaco</a:t>
            </a:r>
            <a:r>
              <a:rPr lang="es-MX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. C.P. 39905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81965"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s-MX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Guerrero. Tel. Acapulco de Juárez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81965"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n-US" sz="650" b="1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744) 4429010 ext. 120, 140  e-mail: vin_acapulco@ttecnm.mx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700020" algn="ctr"/>
                <a:tab pos="5400040" algn="r"/>
                <a:tab pos="449580" algn="l"/>
                <a:tab pos="2700020" algn="ctr"/>
                <a:tab pos="5400040" algn="r"/>
              </a:tabLst>
            </a:pPr>
            <a:r>
              <a:rPr lang="es-MX" sz="650" b="1" u="sng" dirty="0">
                <a:solidFill>
                  <a:srgbClr val="4D192A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https://acapulco.tecnm.mx/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B0E169E-6150-48BF-8E19-A6F18617AB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090" y="2268264"/>
            <a:ext cx="8104762" cy="3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3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4195</TotalTime>
  <Words>1652</Words>
  <Application>Microsoft Office PowerPoint</Application>
  <PresentationFormat>Panorámica</PresentationFormat>
  <Paragraphs>161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Montserrat</vt:lpstr>
      <vt:lpstr>Noto Sans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master01</dc:creator>
  <cp:lastModifiedBy>Centro de Computo Office</cp:lastModifiedBy>
  <cp:revision>183</cp:revision>
  <dcterms:created xsi:type="dcterms:W3CDTF">2022-11-01T21:14:00Z</dcterms:created>
  <dcterms:modified xsi:type="dcterms:W3CDTF">2025-10-28T18:39:50Z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2022-06-17T00:00:00Z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2022-11-01T00:00:00Z</vt:filetime>
  </property>
</Properties>
</file>