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18"/>
  </p:notesMasterIdLst>
  <p:sldIdLst>
    <p:sldId id="257" r:id="rId2"/>
    <p:sldId id="357" r:id="rId3"/>
    <p:sldId id="341" r:id="rId4"/>
    <p:sldId id="342" r:id="rId5"/>
    <p:sldId id="343" r:id="rId6"/>
    <p:sldId id="344" r:id="rId7"/>
    <p:sldId id="345" r:id="rId8"/>
    <p:sldId id="346" r:id="rId9"/>
    <p:sldId id="348" r:id="rId10"/>
    <p:sldId id="350" r:id="rId11"/>
    <p:sldId id="351" r:id="rId12"/>
    <p:sldId id="352" r:id="rId13"/>
    <p:sldId id="353" r:id="rId14"/>
    <p:sldId id="355" r:id="rId15"/>
    <p:sldId id="354" r:id="rId16"/>
    <p:sldId id="356" r:id="rId17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AAFA58C-116D-4DBA-BD4E-A286981AFDA7}">
          <p14:sldIdLst>
            <p14:sldId id="257"/>
            <p14:sldId id="357"/>
            <p14:sldId id="341"/>
            <p14:sldId id="342"/>
            <p14:sldId id="343"/>
            <p14:sldId id="344"/>
            <p14:sldId id="345"/>
            <p14:sldId id="346"/>
            <p14:sldId id="348"/>
            <p14:sldId id="350"/>
          </p14:sldIdLst>
        </p14:section>
        <p14:section name="Sección sin título" id="{4A5E5752-A68C-43F1-BB78-37C34E325BEC}">
          <p14:sldIdLst>
            <p14:sldId id="351"/>
            <p14:sldId id="352"/>
            <p14:sldId id="353"/>
            <p14:sldId id="355"/>
            <p14:sldId id="354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a Alanis" initials="PA" lastIdx="3" clrIdx="0">
    <p:extLst>
      <p:ext uri="{19B8F6BF-5375-455C-9EA6-DF929625EA0E}">
        <p15:presenceInfo xmlns:p15="http://schemas.microsoft.com/office/powerpoint/2012/main" userId="Perla Ala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511" autoAdjust="0"/>
  </p:normalViewPr>
  <p:slideViewPr>
    <p:cSldViewPr>
      <p:cViewPr varScale="1">
        <p:scale>
          <a:sx n="65" d="100"/>
          <a:sy n="65" d="100"/>
        </p:scale>
        <p:origin x="9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67FF-27FB-4FEF-A799-83E94EFBE0B5}" type="datetimeFigureOut">
              <a:rPr lang="es-MX" smtClean="0"/>
              <a:t>07/05/2026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93BC7-A3DC-49FF-94BD-7B0FC98B6E6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799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93BC7-A3DC-49FF-94BD-7B0FC98B6E6F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615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EF38E-D590-4A1A-9954-5B2E9DD6C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4BA90E-CCB5-4CA1-833D-AFED696B0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F102F-36CE-49F7-B8FF-987690D4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19185-19E4-4040-ABC7-7EF8FD57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CDB6E-6981-4780-A5D4-0C04F31B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90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7CC59-9F09-4AF8-A71B-89251CF2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994FDD-579A-4FF4-86A7-AB3E0949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D6D8CD-94B6-431F-B42E-A885A68A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90F0D9-91CB-4B47-A7F1-291B2D85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DCD8E-1A6A-4253-8996-E0056404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10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97E0D7-0CF0-4E16-B1C2-D6A70B939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98DC3-6E98-4122-9A7C-031E9FC85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C9B2E-C60B-4772-92C6-B808C2B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81322-732D-43AC-9C52-D965A963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BF970-24F0-437F-84BF-C763D958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317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4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EC6EC-BFD7-4640-B26A-8673FAF0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BA84F-D328-40EA-81FC-5DC73D02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2E5AF-5DEF-4BA8-9405-C248BB1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95497-0978-43BC-BF13-E9C8D835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73087-ED1C-4F62-AFCE-1A0113EB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104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D6C2-F5C8-4229-B373-400947B3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D44490-81B9-4204-B8CB-19288FFB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F5A07-510B-43DD-ABF7-2489C61A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75CE8C-177E-4057-907B-A0D18D01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08DC-A559-449F-B3AC-1BCCD54D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63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70BFA-F7E6-4F0B-B4BF-85A40BE6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41306-F046-440B-92EE-51D959AF1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A7B55-7D62-48D8-B9AB-C7B423068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95E150-9482-4DE8-9E63-47F3FD2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75791-4A06-41E2-8187-4A008795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BAE14-0395-4A5A-9EFD-83B21F98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023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34D46-FD96-43B5-B8F4-B59978A6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59A4D6-E620-470A-93C0-FE38D77C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AE0B0B-7460-498F-81F6-CEAFE123D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F797F4-DF65-4177-8BD1-6FD4FE004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8DE752-D948-404B-A0F6-1DCA0C51F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6195DB-364F-4B1A-BAB6-4FA0326B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1D8665-83F6-4C3D-867D-6234D5AA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E1DB25-24D2-4F41-AD01-400D608B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990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3BC81-241F-4EBF-B7C5-06E7FAFF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CC9439-1D3D-43E6-9678-34D52CFC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225F97-CA80-450B-8259-C493DDB4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55DB34-1467-42FF-9B16-685D1ADD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413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558B5-60D6-4263-B131-B7CF0260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D1B11C-9B85-479E-8EA5-E4BD2EA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0F3591-EA6C-486A-B15A-6951BFFB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15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2E404-049A-4D92-864D-B45BFCCD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12E46-80CC-4681-9DAB-83FAE2DA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8ACE7F-89C3-447D-B76C-835BA664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E00702-229D-4D47-A9EB-49F4B29B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16A893-B176-4116-83A3-8DEF4F70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8A625-3A76-4299-87F7-9AA2B4D4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914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1D8AE-13CB-4EAB-B31A-B07AEAA9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EA94C3-0A70-4433-90B0-CD4E86D42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84CDA-B5A0-4958-87FD-D3490A3D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D2FC5B-4607-465F-9E59-1AF4FF1D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B051E0-B284-49F5-BD15-C51347BE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0917E8-16DF-4E4A-A384-829AA916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191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0034E8-99FE-478D-9EC4-4794935A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110D18-DA96-47CD-AE52-BBA66DDF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EDCA8-C1AB-47E7-A972-B855C4BE0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D22C14-AD87-4DB6-9C19-73DA6D7DC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34D3E-44B1-4B28-B04F-86D6E4A3C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67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7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41.png"/><Relationship Id="rId5" Type="http://schemas.openxmlformats.org/officeDocument/2006/relationships/hyperlink" Target="https://acapulco.tecnm.mx/residencias-profesionales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3.sv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5.png"/><Relationship Id="rId5" Type="http://schemas.openxmlformats.org/officeDocument/2006/relationships/image" Target="../media/image32.pn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3.svg"/><Relationship Id="rId9" Type="http://schemas.openxmlformats.org/officeDocument/2006/relationships/image" Target="../media/image3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3ABDE8-47DC-C8F5-65E2-4D5B29A2BE39}"/>
              </a:ext>
            </a:extLst>
          </p:cNvPr>
          <p:cNvSpPr txBox="1"/>
          <p:nvPr/>
        </p:nvSpPr>
        <p:spPr>
          <a:xfrm>
            <a:off x="3239059" y="2149872"/>
            <a:ext cx="58202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/>
                </a:solidFill>
              </a:rPr>
              <a:t>PROGRAMA DE RESIDENCIAS PROFESIONALES </a:t>
            </a:r>
          </a:p>
          <a:p>
            <a:pPr algn="ctr"/>
            <a:r>
              <a:rPr lang="es-MX" sz="3200" b="1" dirty="0">
                <a:solidFill>
                  <a:schemeClr val="accent1"/>
                </a:solidFill>
              </a:rPr>
              <a:t>AGOSTO-DICIEMBRE-2026</a:t>
            </a:r>
          </a:p>
          <a:p>
            <a:pPr algn="ctr"/>
            <a:endParaRPr lang="es-MX" sz="3200" b="1" dirty="0">
              <a:solidFill>
                <a:schemeClr val="accent1"/>
              </a:solidFill>
            </a:endParaRPr>
          </a:p>
          <a:p>
            <a:pPr algn="ctr"/>
            <a:r>
              <a:rPr lang="es-MX" sz="3200" b="1" dirty="0">
                <a:solidFill>
                  <a:schemeClr val="accent1"/>
                </a:solidFill>
              </a:rPr>
              <a:t>PERÍODO DEL PROGRAMA:</a:t>
            </a:r>
          </a:p>
          <a:p>
            <a:pPr algn="ctr"/>
            <a:r>
              <a:rPr lang="es-MX" sz="3200" b="1" dirty="0">
                <a:solidFill>
                  <a:schemeClr val="accent1"/>
                </a:solidFill>
              </a:rPr>
              <a:t>24 DE AGOSTO AL 04 DE DICIEMBRE DE 2026</a:t>
            </a:r>
          </a:p>
          <a:p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66492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65953"/>
            <a:ext cx="6324600" cy="803746"/>
          </a:xfrm>
          <a:prstGeom prst="rect">
            <a:avLst/>
          </a:prstGeom>
        </p:spPr>
      </p:pic>
      <p:pic>
        <p:nvPicPr>
          <p:cNvPr id="3078" name="Picture 6" descr="Download HD Calendar, Icon - Icono De Fecha Png Transparent PNG Image -  NicePNG.com">
            <a:extLst>
              <a:ext uri="{FF2B5EF4-FFF2-40B4-BE49-F238E27FC236}">
                <a16:creationId xmlns:a16="http://schemas.microsoft.com/office/drawing/2014/main" id="{8191AE13-8967-4225-B36D-A107E8B2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75" y="28851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8E39A5D-A36E-B873-4BF5-EEF1411E24ED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171C333-1DB6-9CA5-73BC-C60A717F57B2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7F578945-1AFB-E05E-A90D-5ADB25C0AD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Cuadro de texto 2">
                <a:extLst>
                  <a:ext uri="{FF2B5EF4-FFF2-40B4-BE49-F238E27FC236}">
                    <a16:creationId xmlns:a16="http://schemas.microsoft.com/office/drawing/2014/main" id="{82047081-C33F-E22A-DA2B-D945B604E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Cayaco. C.P. 39905 Acapulco de Juárez,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A285C8B-4C6E-8D9D-B762-70A74AB26E82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1D07259D-2AAF-BD19-86BB-48963F274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F43CF2F3-58E7-4496-44F6-6A7B690B7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8" name="Imagen 7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5313EB8E-4060-D8CE-E594-DD2A78897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Texto&#10;&#10;Descripción generada automáticamente">
                <a:extLst>
                  <a:ext uri="{FF2B5EF4-FFF2-40B4-BE49-F238E27FC236}">
                    <a16:creationId xmlns:a16="http://schemas.microsoft.com/office/drawing/2014/main" id="{FA55C5DB-F1E9-4309-1066-38297742B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9C7CFA56-288A-6C73-E4B5-88BA3639A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n 10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0EBF3AB1-C185-C490-340A-CFCC3D5F3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7170" name="Picture 2" descr="No hay ninguna descripción de la foto disponible.">
            <a:extLst>
              <a:ext uri="{FF2B5EF4-FFF2-40B4-BE49-F238E27FC236}">
                <a16:creationId xmlns:a16="http://schemas.microsoft.com/office/drawing/2014/main" id="{E1469113-0C70-4B9A-A89F-B5ABB4F3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89" y="2433243"/>
            <a:ext cx="1926764" cy="19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250815F-A9C2-4E54-837D-E31D8EBAB724}"/>
              </a:ext>
            </a:extLst>
          </p:cNvPr>
          <p:cNvSpPr txBox="1"/>
          <p:nvPr/>
        </p:nvSpPr>
        <p:spPr>
          <a:xfrm>
            <a:off x="4100510" y="2041134"/>
            <a:ext cx="7352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1"/>
                </a:solidFill>
              </a:rPr>
              <a:t>El Tecnológico Nacional de México campus Acapulco promueve espacios seguros y formativos para sus estudiantes, estableciendo colaboración con empresas y organismos formalmente constituidos y con cumplimiento de sus obligaciones administrativas y fiscales.</a:t>
            </a:r>
            <a:endParaRPr lang="es-MX" sz="2800" b="1" dirty="0">
              <a:solidFill>
                <a:schemeClr val="accent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08F9733-30ED-CE38-241A-296E67D648F1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B34F62F3-6F91-60F8-7D51-187E4CEA8A1A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12D81AAF-ED1C-3797-545C-ED90CE791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05019C86-3E96-282D-41F1-A8276DCFD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2026D80-7764-CF51-F2AC-308FF75FBAD4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671090DE-976F-95D5-F687-453BFFFD1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1968836C-AAF5-7B62-A12E-341B00CA0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C11CF38B-0B0F-A6EC-1942-CB7B73187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B0745DDF-B147-9899-2B2E-76CF23A8B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769034C4-87C8-3552-7258-B06AC7B21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BD73D094-A292-EA3A-19CF-5028E03EF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074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0AFCAF8-FFC6-4497-B304-6B45EF06DB01}"/>
              </a:ext>
            </a:extLst>
          </p:cNvPr>
          <p:cNvSpPr txBox="1"/>
          <p:nvPr/>
        </p:nvSpPr>
        <p:spPr>
          <a:xfrm>
            <a:off x="2590800" y="1936283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¿Qué tan en serio debes tomar tu Residencia Profesional?</a:t>
            </a:r>
          </a:p>
          <a:p>
            <a:pPr algn="ctr"/>
            <a:endParaRPr lang="es-MX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Muy en serio, no sólo porque fue concebida para contribuir a una mejora al interior de una empresa o dependencia, sino porque es una muy buena oportunidad para fortalecer las competencias que aprendiste y desarrollaste en tu carrera, así como para fortalecer las nuevas por venir.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C588C6-6CEB-4045-A649-14510B3A3F26}"/>
              </a:ext>
            </a:extLst>
          </p:cNvPr>
          <p:cNvSpPr txBox="1"/>
          <p:nvPr/>
        </p:nvSpPr>
        <p:spPr>
          <a:xfrm>
            <a:off x="2590800" y="4584426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Es también una gran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oportunidad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 para adquirir la experiencia profesional para tu CV, que mas adelante, cuando busques trabajo, te lo van a solicitar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577D99C-EDEB-47D5-B1C7-2B884757282F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465F80F-43E3-D9D0-BE13-6D192631C7CC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F79CFA5C-B300-62BF-422E-978BFD5F5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DFB385E0-9907-4CDB-38CA-C5F44E56B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5F359EA-1D27-8665-B1E5-653687854FCC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901B466B-AA1F-4A38-B1BE-D62629385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9968C2E1-9F5B-A78E-A24C-F50DD6747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2F3FC6F9-8855-31D4-7DE9-88A650D49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5266797E-F1D5-4D7A-1E65-9DC2C208C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9A269796-52E7-E5DF-5E13-71CF4D64E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EA578AA8-E8C1-4B1C-8E3E-955CC0D43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837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4317CC9-C5C4-403E-8F61-832748577F12}"/>
              </a:ext>
            </a:extLst>
          </p:cNvPr>
          <p:cNvSpPr txBox="1"/>
          <p:nvPr/>
        </p:nvSpPr>
        <p:spPr>
          <a:xfrm>
            <a:off x="5194858" y="2468389"/>
            <a:ext cx="462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</a:rPr>
              <a:t>CONTACTO</a:t>
            </a:r>
          </a:p>
        </p:txBody>
      </p:sp>
      <p:pic>
        <p:nvPicPr>
          <p:cNvPr id="4098" name="Picture 2" descr="Cabeceras de correo: analiza la cabecera de un email - Linube">
            <a:extLst>
              <a:ext uri="{FF2B5EF4-FFF2-40B4-BE49-F238E27FC236}">
                <a16:creationId xmlns:a16="http://schemas.microsoft.com/office/drawing/2014/main" id="{A83F1E46-4718-4E9B-88BA-B09EA3E3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43" y="3391719"/>
            <a:ext cx="2079186" cy="16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021C6D8-AB17-46B4-B515-242BAC378955}"/>
              </a:ext>
            </a:extLst>
          </p:cNvPr>
          <p:cNvSpPr txBox="1"/>
          <p:nvPr/>
        </p:nvSpPr>
        <p:spPr>
          <a:xfrm>
            <a:off x="5018932" y="3930328"/>
            <a:ext cx="6424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FF0000"/>
                </a:solidFill>
              </a:rPr>
              <a:t>rp@acapulco.tecnm.mx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4BEEF06-A86B-35BA-3964-D7D7FD1C8390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98D37A0-8DED-72CE-93AD-05C65EA0A3DC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58BD74FC-387B-8E6D-A171-18C6DFDFB9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92011046-4E1E-8A21-D90A-831BFAEA8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412AF34-BD44-C882-5549-EDAD7E323C53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D872D831-503D-6E2E-03DD-E312D89CA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C7EACD96-9245-C2B8-AE04-B98F448EE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2320E27E-D41E-9712-E984-1799C15A0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369C6BED-9474-4BA9-E242-A2AFE9363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661204F0-DC2C-BF7F-3900-710049E13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CE26FCE5-29DD-6765-3D05-24C38E6FB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631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820624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9EB9395-5C0F-475B-B0DD-E81CBAE9156B}"/>
              </a:ext>
            </a:extLst>
          </p:cNvPr>
          <p:cNvSpPr txBox="1"/>
          <p:nvPr/>
        </p:nvSpPr>
        <p:spPr>
          <a:xfrm>
            <a:off x="2333002" y="1767546"/>
            <a:ext cx="90975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accent1">
                    <a:lumMod val="75000"/>
                  </a:schemeClr>
                </a:solidFill>
              </a:rPr>
              <a:t>“Información relevante”</a:t>
            </a:r>
          </a:p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Con la finalidad de brindar certeza académica y administrativa al proceso de Residencias Profesionales, es indispensable que el programa cuente previamente con convenio autorizado y documentación validada antes del inicio de actividades.</a:t>
            </a:r>
          </a:p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Asimismo, se recomienda que el proyecto y la empresa seleccionada sean definidos cuidadosamente desde el inicio, favoreciendo así la continuidad y el adecuado desarrollo de la residencia profesional.</a:t>
            </a:r>
          </a:p>
        </p:txBody>
      </p:sp>
      <p:pic>
        <p:nvPicPr>
          <p:cNvPr id="6146" name="Picture 2" descr="Señal de advertencia de triángulo realista 3d con signo de exclamación  aislado sobre fondo blanco Ilustración vectorial | Vector Premium">
            <a:extLst>
              <a:ext uri="{FF2B5EF4-FFF2-40B4-BE49-F238E27FC236}">
                <a16:creationId xmlns:a16="http://schemas.microsoft.com/office/drawing/2014/main" id="{8375A80B-C914-4CCE-9900-A3E172D1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3067"/>
            <a:ext cx="990600" cy="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E3A0EA6-6417-0466-09F7-D94B55467DA6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FD7D9442-A421-1F24-3B1E-3B9E85EAA758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DE61394A-84F2-3E31-E751-45CDD94E18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B5F848B1-1E57-0979-EE7B-32E73696E6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838B65EF-B3C1-6510-1F53-238E7F901D2D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EFBCD235-64CD-C0D8-682C-3C1AD1365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F85DF4C-F1FA-3450-993C-C76B32E6B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9E427B31-1AFB-545A-6C12-311ECA2C3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59C10A3D-E461-221C-C309-9C774151A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933BCC1C-84BE-157C-7309-0A0A6FA94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8CBA85D5-F0A6-569B-B3A5-0048040E2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428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9889EB-4D04-F537-5783-9F5DF3EC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11F80F43-A607-AA2D-4801-1736245ED730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6D89045B-5995-1721-1551-B3A024498A4C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9EBFD55D-E47B-3074-2AD9-DAECA0DCCC0A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994DB271-EAA6-0447-5E58-D9E158D4433F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74183A3-D106-53AC-718F-3A8A5C63B6A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04F7533D-CDCE-220B-4996-0ADFCC6E0287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7C00A41-AF6D-98AE-F4BA-7D6AEFAE95A6}"/>
              </a:ext>
            </a:extLst>
          </p:cNvPr>
          <p:cNvSpPr txBox="1"/>
          <p:nvPr/>
        </p:nvSpPr>
        <p:spPr>
          <a:xfrm>
            <a:off x="2971800" y="1999124"/>
            <a:ext cx="90975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rgbClr val="FF0000"/>
                </a:solidFill>
              </a:rPr>
              <a:t>DONDE VER LOS CONVENIOS Y DOCUMENTOS:</a:t>
            </a:r>
          </a:p>
          <a:p>
            <a:pPr algn="ctr"/>
            <a:r>
              <a:rPr lang="es-MX" sz="2500" b="1" dirty="0">
                <a:solidFill>
                  <a:schemeClr val="accent1">
                    <a:lumMod val="50000"/>
                  </a:schemeClr>
                </a:solidFill>
              </a:rPr>
              <a:t>Ingresar a la siguiente pagina: 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  <a:hlinkClick r:id="rId5"/>
              </a:rPr>
              <a:t>https://acapulco.tecnm.mx/residencias-profesionales/</a:t>
            </a:r>
            <a:endParaRPr lang="es-MX" sz="2500" b="1" dirty="0">
              <a:solidFill>
                <a:srgbClr val="FF0000"/>
              </a:solidFill>
            </a:endParaRP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1.- Pestaña: ESTUDIANTES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2.- Seleccionar Residencias Profesionales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3.- Empresas con las que el campus tiene convenios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4.- Carta de aceptación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5.- Carta de liberación</a:t>
            </a:r>
          </a:p>
          <a:p>
            <a:pPr algn="ctr"/>
            <a:r>
              <a:rPr lang="es-MX" sz="2500" b="1" dirty="0">
                <a:solidFill>
                  <a:srgbClr val="FF0000"/>
                </a:solidFill>
              </a:rPr>
              <a:t>6.- Oficio de “sin sello”</a:t>
            </a:r>
          </a:p>
        </p:txBody>
      </p:sp>
      <p:pic>
        <p:nvPicPr>
          <p:cNvPr id="6146" name="Picture 2" descr="Señal de advertencia de triángulo realista 3d con signo de exclamación  aislado sobre fondo blanco Ilustración vectorial | Vector Premium">
            <a:extLst>
              <a:ext uri="{FF2B5EF4-FFF2-40B4-BE49-F238E27FC236}">
                <a16:creationId xmlns:a16="http://schemas.microsoft.com/office/drawing/2014/main" id="{C7A61814-640F-9846-ED30-74EF7C77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69217"/>
            <a:ext cx="990600" cy="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2C56F3F-1F1C-325C-4813-8E7E87EB3266}"/>
              </a:ext>
            </a:extLst>
          </p:cNvPr>
          <p:cNvGrpSpPr/>
          <p:nvPr/>
        </p:nvGrpSpPr>
        <p:grpSpPr>
          <a:xfrm>
            <a:off x="685800" y="5666289"/>
            <a:ext cx="112014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2295F65-1EBF-9E83-8F41-0406275FFA65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36682ED5-F028-70D5-589E-995E2F3F36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EDD354B0-36D5-96F8-AE56-25B0652F5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B41C125-F4F3-F467-95C3-27FE9C7EF9B0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F8D7724C-A76E-2E0C-32B1-9FC61B677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63FBA205-2CCE-DF1B-71BC-1059886A0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7378FFC6-1BE6-AACD-AE7C-1E091698E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FAA7F17D-A5D2-E956-3C61-8635EBDFB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9FB5A9F2-EEE8-B547-DC69-008C211E3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683EED8A-176E-885A-EDE7-F99C6CFB4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871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B9D652-EE5F-4935-8BDD-932C278A8C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0113" y="2102807"/>
            <a:ext cx="4378574" cy="345843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44DFF6F-D923-8DFF-BEC0-AD5E13FF99A8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056EE16-386B-56E4-1468-5832A92F0046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15C7AE7C-5BB4-C1C1-2741-7D120766A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91C4AD2D-802B-5BBD-DC7A-47E7A4B01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F166A3F8-FAA5-46EE-5315-BFC780C6FE77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F56CEF1E-457F-CBF0-D7BA-E742C6C48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0155C862-16BF-CDE7-892E-9A7C91308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54F7C094-0017-CC55-FAD1-B1E63689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97126BA9-89A5-B05D-4D1A-51C653369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F5ED984F-E918-7DB9-288C-6BFEF6298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ACF46F70-9B87-391C-9218-F25FF722A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88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899EB6-A85E-2E8D-1E38-23820EAE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4C344F5E-3B58-3C35-0DF8-BF73D72445E6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530C75D7-143C-DB0B-7DC5-C32A6EA11F9A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3119CE-6F67-D519-6A03-CD0C7496895D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5FC67A20-DA35-426B-5AE6-C08A90623D1F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CEBA632-7040-01BD-5E62-7C63DA6A8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81B36BC0-6207-8686-8A97-A83E835FD18F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9C0495-EA3C-7E9F-CBCD-A6249CC6751F}"/>
              </a:ext>
            </a:extLst>
          </p:cNvPr>
          <p:cNvSpPr txBox="1"/>
          <p:nvPr/>
        </p:nvSpPr>
        <p:spPr>
          <a:xfrm>
            <a:off x="2208272" y="2193686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Se invita a las y los estudiantes a integrarse al grupo oficial de seguimiento, mediante el cual se compartirá información, avisos y acompañamiento durante el desarrollo del programa de Residencias Profesionales.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5CAFFB-EDCA-A716-1701-47789F3A9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3" y="1934641"/>
            <a:ext cx="4112414" cy="351612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E161E640-9D6A-026C-31BE-95D83A967537}"/>
              </a:ext>
            </a:extLst>
          </p:cNvPr>
          <p:cNvGrpSpPr/>
          <p:nvPr/>
        </p:nvGrpSpPr>
        <p:grpSpPr>
          <a:xfrm>
            <a:off x="1066800" y="5666289"/>
            <a:ext cx="10677832" cy="1209675"/>
            <a:chOff x="0" y="0"/>
            <a:chExt cx="7772400" cy="1209675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F915571-F6F4-CD38-0016-BC95D3AC2A34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260665D0-F359-C3AB-1225-C4F9178150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" name="Cuadro de texto 2">
                <a:extLst>
                  <a:ext uri="{FF2B5EF4-FFF2-40B4-BE49-F238E27FC236}">
                    <a16:creationId xmlns:a16="http://schemas.microsoft.com/office/drawing/2014/main" id="{8A8E8DDC-050D-59A5-8637-65AA094245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54527FD-192E-C970-F6A9-1E5FCFD1735E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AD812791-677C-CBAC-EC4A-788D7CA52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835F2B3-5008-5CCD-2A91-29DF34F4A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10" name="Imagen 9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A17475E4-A346-0858-B936-1D0AFF902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n 10" descr="Texto&#10;&#10;Descripción generada automáticamente">
                <a:extLst>
                  <a:ext uri="{FF2B5EF4-FFF2-40B4-BE49-F238E27FC236}">
                    <a16:creationId xmlns:a16="http://schemas.microsoft.com/office/drawing/2014/main" id="{AB242CEB-C8EC-85A2-9775-460B56C99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Imagen 11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727A1B9E-5376-18D3-13BC-84F6565B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Imagen 12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98C9AED8-D777-1CDD-AFC9-D441E72CB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953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228600" y="-20413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2C7C8F88-87D6-4888-99A0-0DD741C2FEB5}"/>
              </a:ext>
            </a:extLst>
          </p:cNvPr>
          <p:cNvSpPr txBox="1"/>
          <p:nvPr/>
        </p:nvSpPr>
        <p:spPr>
          <a:xfrm>
            <a:off x="2334916" y="2694931"/>
            <a:ext cx="860030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3200" b="1" dirty="0">
                <a:solidFill>
                  <a:schemeClr val="accent1"/>
                </a:solidFill>
              </a:rPr>
              <a:t>“</a:t>
            </a:r>
            <a:r>
              <a:rPr lang="es-ES" sz="3600" b="1" dirty="0">
                <a:solidFill>
                  <a:schemeClr val="accent1"/>
                </a:solidFill>
              </a:rPr>
              <a:t>La Residencia Profesional representa la oportunidad de aplicar tus conocimientos, fortalecer tus competencias y acercarte al ámbito laboral profesional.”</a:t>
            </a:r>
            <a:endParaRPr sz="3200" b="1" dirty="0">
              <a:solidFill>
                <a:schemeClr val="accent1"/>
              </a:solidFill>
              <a:latin typeface="Montserrat" panose="00000500000000000000" pitchFamily="2" charset="0"/>
              <a:cs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4717DC8-5171-ED96-B78C-B566312E41BE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0B98B3D8-2017-F405-6830-2FE91B63B1DC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B1F1774A-7A6B-CD35-9F1D-E81DAF703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34F1DAC3-ADA7-780E-7095-7F6A500DC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Cayaco. C.P. 39905 Acapulco de Juárez,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C6012A4-8FF3-7A2A-DD56-9AEDF762D364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80B69276-E323-4664-6D83-A0E0C8B57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4A9B67D4-58FC-175F-1E11-AD1CBFCD3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96037CE7-8B02-C06F-CA52-19672C9F0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DA2952BD-54F3-684A-D53D-295DDB834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A0CBA821-B7C8-E498-68CD-3DDC749ED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ADDAA0B4-9EC4-EF41-4C9A-A437696AF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316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2C7C8F88-87D6-4888-99A0-0DD741C2FEB5}"/>
              </a:ext>
            </a:extLst>
          </p:cNvPr>
          <p:cNvSpPr txBox="1"/>
          <p:nvPr/>
        </p:nvSpPr>
        <p:spPr>
          <a:xfrm>
            <a:off x="1915297" y="1983396"/>
            <a:ext cx="471411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¿Qué son </a:t>
            </a:r>
            <a:r>
              <a:rPr sz="2800" spc="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las </a:t>
            </a:r>
            <a:r>
              <a:rPr sz="2800" spc="1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Residencias </a:t>
            </a:r>
            <a:r>
              <a:rPr sz="2800" b="1" spc="-1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P</a:t>
            </a:r>
            <a:r>
              <a:rPr sz="2800" b="1" spc="-5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r</a:t>
            </a:r>
            <a:r>
              <a:rPr sz="28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o</a:t>
            </a:r>
            <a:r>
              <a:rPr sz="2800" b="1" spc="-9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f</a:t>
            </a:r>
            <a:r>
              <a:rPr sz="2800" b="1" spc="-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es</a:t>
            </a:r>
            <a:r>
              <a:rPr sz="2800" b="1" spc="5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i</a:t>
            </a:r>
            <a:r>
              <a:rPr sz="28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onale</a:t>
            </a:r>
            <a:r>
              <a:rPr sz="2800" b="1" spc="-20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s</a:t>
            </a:r>
            <a:r>
              <a:rPr sz="28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?</a:t>
            </a:r>
            <a:endParaRPr sz="2800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CE265BD-B0D5-405B-BAA9-758BE85A191F}"/>
              </a:ext>
            </a:extLst>
          </p:cNvPr>
          <p:cNvSpPr/>
          <p:nvPr/>
        </p:nvSpPr>
        <p:spPr>
          <a:xfrm>
            <a:off x="1582826" y="3087939"/>
            <a:ext cx="5284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553085" algn="ctr">
              <a:lnSpc>
                <a:spcPct val="100000"/>
              </a:lnSpc>
              <a:spcBef>
                <a:spcPts val="120"/>
              </a:spcBef>
            </a:pPr>
            <a:r>
              <a:rPr lang="es-MX" sz="4400" b="1" spc="-10" dirty="0">
                <a:solidFill>
                  <a:schemeClr val="accent1"/>
                </a:solidFill>
                <a:latin typeface="Calibri"/>
                <a:cs typeface="Calibri"/>
              </a:rPr>
              <a:t>Es una materia </a:t>
            </a:r>
            <a:endParaRPr lang="es-MX" sz="4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FA2D2FBA-EF88-4DA8-BAB2-8C70F99B645B}"/>
              </a:ext>
            </a:extLst>
          </p:cNvPr>
          <p:cNvSpPr txBox="1"/>
          <p:nvPr/>
        </p:nvSpPr>
        <p:spPr>
          <a:xfrm>
            <a:off x="2209800" y="3901507"/>
            <a:ext cx="4542025" cy="17011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2000" b="1" spc="-5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cs typeface="Calibri"/>
              </a:rPr>
              <a:t>El valor es de </a:t>
            </a:r>
            <a:r>
              <a:rPr lang="es-MX" sz="2400" b="1" spc="-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10</a:t>
            </a:r>
            <a:r>
              <a:rPr lang="es-MX" sz="2000" b="1" spc="-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 c</a:t>
            </a:r>
            <a:r>
              <a:rPr lang="es-MX" sz="2000" b="1" spc="-5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cs typeface="Calibri"/>
              </a:rPr>
              <a:t>réditos 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es-MX" sz="2000" spc="-5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MX" sz="2000" b="1" spc="-5" dirty="0">
                <a:solidFill>
                  <a:srgbClr val="002060"/>
                </a:solidFill>
                <a:latin typeface="Montserrat" panose="00000500000000000000" pitchFamily="2" charset="0"/>
                <a:cs typeface="Calibri"/>
              </a:rPr>
              <a:t>Duración es de 4 meses como mínimo y 6 meses como máximo </a:t>
            </a:r>
            <a:r>
              <a:rPr lang="es-MX" sz="2000" b="1" spc="-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debiendo acumular: </a:t>
            </a:r>
            <a:r>
              <a:rPr lang="es-MX" sz="2400" b="1" spc="-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500 horas</a:t>
            </a:r>
            <a:endParaRPr sz="2000" b="1" dirty="0">
              <a:solidFill>
                <a:schemeClr val="accent1"/>
              </a:solidFill>
              <a:latin typeface="Montserrat" panose="00000500000000000000" pitchFamily="2" charset="0"/>
              <a:cs typeface="Calibri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650E0DB3-C38E-4557-ACC1-1B2D9CFD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04" y="2199132"/>
            <a:ext cx="4800600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4717DC8-5171-ED96-B78C-B566312E41BE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0B98B3D8-2017-F405-6830-2FE91B63B1DC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B1F1774A-7A6B-CD35-9F1D-E81DAF703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34F1DAC3-ADA7-780E-7095-7F6A500DC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Cayaco. C.P. 39905 Acapulco de Juárez,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C6012A4-8FF3-7A2A-DD56-9AEDF762D364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80B69276-E323-4664-6D83-A0E0C8B57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4A9B67D4-58FC-175F-1E11-AD1CBFCD3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96037CE7-8B02-C06F-CA52-19672C9F0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DA2952BD-54F3-684A-D53D-295DDB834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A0CBA821-B7C8-E498-68CD-3DDC749ED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ADDAA0B4-9EC4-EF41-4C9A-A437696AF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732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C995C410-6EAD-4B9F-A47F-9B70CA9BDFCF}"/>
              </a:ext>
            </a:extLst>
          </p:cNvPr>
          <p:cNvSpPr txBox="1"/>
          <p:nvPr/>
        </p:nvSpPr>
        <p:spPr>
          <a:xfrm>
            <a:off x="2815975" y="1994671"/>
            <a:ext cx="846162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 algn="ct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¿</a:t>
            </a:r>
            <a:r>
              <a:rPr lang="es-MX" sz="36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Como gestionar un convenio de colaboración</a:t>
            </a:r>
            <a:r>
              <a:rPr lang="es-MX" sz="32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?</a:t>
            </a:r>
            <a:endParaRPr sz="3200" b="1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E010EE-366A-4C20-AA1E-BEEF28CE986A}"/>
              </a:ext>
            </a:extLst>
          </p:cNvPr>
          <p:cNvSpPr txBox="1"/>
          <p:nvPr/>
        </p:nvSpPr>
        <p:spPr>
          <a:xfrm>
            <a:off x="3575812" y="3150793"/>
            <a:ext cx="74731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b="1" dirty="0"/>
              <a:t>Nombre de la empresa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b="1" dirty="0"/>
              <a:t>Datos de contacto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b="1" dirty="0"/>
              <a:t>Nombre del titular de la empresa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b="1" dirty="0"/>
              <a:t>Teléfono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b="1" dirty="0"/>
              <a:t>Correo electrónico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E65D942-EBA0-A297-1827-16A14DDFD494}"/>
              </a:ext>
            </a:extLst>
          </p:cNvPr>
          <p:cNvGrpSpPr/>
          <p:nvPr/>
        </p:nvGrpSpPr>
        <p:grpSpPr>
          <a:xfrm>
            <a:off x="609600" y="5666289"/>
            <a:ext cx="11135032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2E55061-7A87-C3DB-0F95-77266CF25566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006CFA15-93AD-6879-2952-7A395CD1D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CC1F1008-86B5-2B34-959E-22BE911F7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Cayaco. C.P. 39905 Acapulco de Juárez,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F20FDD0-7B5E-901D-7B41-19B7F25E2055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FC0D46E9-E02A-94F7-E1FA-D677A8488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CE93487A-DF0D-DDBF-5650-C678146F2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3E275D96-8AE2-51E0-8256-7242A2061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B3013AF5-700E-418B-94CE-CADD9F634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7F9B18B1-4B5E-8A44-5ABF-0E87AAD3B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FE19CBA3-0E6C-A6D1-FD88-AC0367E96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110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E1758A03-7469-4B32-A40A-ABDE7CB9EEBC}"/>
              </a:ext>
            </a:extLst>
          </p:cNvPr>
          <p:cNvSpPr txBox="1"/>
          <p:nvPr/>
        </p:nvSpPr>
        <p:spPr>
          <a:xfrm>
            <a:off x="1139474" y="2097608"/>
            <a:ext cx="104394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 algn="ctr">
              <a:lnSpc>
                <a:spcPct val="100000"/>
              </a:lnSpc>
              <a:spcBef>
                <a:spcPts val="105"/>
              </a:spcBef>
            </a:pPr>
            <a:r>
              <a:rPr lang="es-MX" sz="3600" b="1" dirty="0">
                <a:solidFill>
                  <a:srgbClr val="006FC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4000" b="1" dirty="0">
                <a:solidFill>
                  <a:schemeClr val="accent1"/>
                </a:solidFill>
              </a:rPr>
              <a:t>“Información relevante”</a:t>
            </a:r>
            <a:endParaRPr sz="4000" b="1" dirty="0">
              <a:solidFill>
                <a:schemeClr val="accent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37859C-F77E-4586-9081-4D70A382F7C4}"/>
              </a:ext>
            </a:extLst>
          </p:cNvPr>
          <p:cNvSpPr txBox="1"/>
          <p:nvPr/>
        </p:nvSpPr>
        <p:spPr>
          <a:xfrm>
            <a:off x="2272004" y="2806636"/>
            <a:ext cx="8510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1"/>
                </a:solidFill>
              </a:rPr>
              <a:t>Una vez autorizado el convenio de colaboración y emitido el dictamen correspondiente por la academia, el Departamento de Gestión Tecnológica y Vinculación realizará la entrega de la carta de presentación para el inicio formal del programa de Residencias Profesionales.</a:t>
            </a:r>
            <a:endParaRPr lang="es-MX" sz="3200" b="1" dirty="0">
              <a:solidFill>
                <a:schemeClr val="accent1"/>
              </a:solidFill>
            </a:endParaRP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Señal de advertencia de triángulo realista 3d con signo de exclamación  aislado sobre fondo blanco Ilustración vectorial | Vector Premium">
            <a:extLst>
              <a:ext uri="{FF2B5EF4-FFF2-40B4-BE49-F238E27FC236}">
                <a16:creationId xmlns:a16="http://schemas.microsoft.com/office/drawing/2014/main" id="{DC0DA39B-C2EA-41E2-830F-2E2C7B2F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94" y="1924904"/>
            <a:ext cx="990600" cy="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BFF0A1A-9E41-CCB3-715D-17C4A74C00DA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234D3AA-B00D-43FA-4959-F7F7EBBA7572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E68165BE-9F6B-F98D-F2F9-C9BFC81E8D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0154A934-B8C6-785A-FBF1-9578779EE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A34D610-3DF3-96F9-856C-6982CCC1C9C9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7F84FF5F-A236-6BBA-039D-A6E3CF366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8D28C3BC-04FB-3520-7F71-E6DE6703F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D422111F-A71D-7C06-2A53-4DB17A341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49E93CC3-CD9D-CB8B-4916-F1295F5DE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AAC95C03-5B08-75A7-F092-8AC9AE09C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42ECFE8A-60AD-21EC-14B6-02294C935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485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752005FC-5351-44D7-8EC6-A4457A1BFEA7}"/>
              </a:ext>
            </a:extLst>
          </p:cNvPr>
          <p:cNvSpPr txBox="1"/>
          <p:nvPr/>
        </p:nvSpPr>
        <p:spPr>
          <a:xfrm>
            <a:off x="2209801" y="2117997"/>
            <a:ext cx="7619999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8120" algn="ctr">
              <a:lnSpc>
                <a:spcPct val="100000"/>
              </a:lnSpc>
              <a:spcBef>
                <a:spcPts val="105"/>
              </a:spcBef>
            </a:pPr>
            <a:r>
              <a:rPr lang="es-MX" sz="4000" b="1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¿Dónde puedo </a:t>
            </a:r>
            <a:r>
              <a:rPr lang="es-MX" sz="4000" b="1" spc="-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hacer </a:t>
            </a:r>
            <a:r>
              <a:rPr lang="es-MX" sz="4000" b="1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mis </a:t>
            </a:r>
            <a:r>
              <a:rPr lang="es-MX" sz="4000" b="1" spc="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4000" b="1" spc="-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Residencias</a:t>
            </a:r>
            <a:r>
              <a:rPr lang="es-MX" sz="4000" b="1" spc="-90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s-MX" sz="4000" b="1" spc="-15" dirty="0">
                <a:solidFill>
                  <a:schemeClr val="accent1"/>
                </a:solidFill>
                <a:latin typeface="Montserrat" panose="00000500000000000000" pitchFamily="2" charset="0"/>
                <a:cs typeface="Calibri"/>
              </a:rPr>
              <a:t>Profesionales?</a:t>
            </a:r>
            <a:endParaRPr sz="4000" b="1" dirty="0">
              <a:solidFill>
                <a:schemeClr val="accent1"/>
              </a:solidFill>
              <a:latin typeface="Montserrat" panose="00000500000000000000" pitchFamily="2" charset="0"/>
              <a:cs typeface="Calibri"/>
            </a:endParaRPr>
          </a:p>
        </p:txBody>
      </p:sp>
      <p:pic>
        <p:nvPicPr>
          <p:cNvPr id="1026" name="Picture 2" descr="Mapa ubicacion - Asociación Mexicana de Estudios Internacionales">
            <a:extLst>
              <a:ext uri="{FF2B5EF4-FFF2-40B4-BE49-F238E27FC236}">
                <a16:creationId xmlns:a16="http://schemas.microsoft.com/office/drawing/2014/main" id="{A5162CE5-FE05-4D78-BA31-1EA54FE6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26" y="3397048"/>
            <a:ext cx="3374837" cy="17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082D3EB-650F-4F91-FA7F-0EFCDD6F7304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4B606A3-EB57-0DE5-916C-E4DE2E52E031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8D51E35-2D5E-7DC6-3767-208C91FEC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Cuadro de texto 2">
                <a:extLst>
                  <a:ext uri="{FF2B5EF4-FFF2-40B4-BE49-F238E27FC236}">
                    <a16:creationId xmlns:a16="http://schemas.microsoft.com/office/drawing/2014/main" id="{DD39C691-CEF8-0EF3-0479-481A5099C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426D73D-8CFD-8493-A0BE-FF1A007E428B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1AEBCD64-87A1-7CF6-6E2B-A6141DD31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7915E49C-5034-D151-E450-0D1AE1E97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9" name="Imagen 8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40748A57-A64B-9F70-CC44-60AD0E268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Texto&#10;&#10;Descripción generada automáticamente">
                <a:extLst>
                  <a:ext uri="{FF2B5EF4-FFF2-40B4-BE49-F238E27FC236}">
                    <a16:creationId xmlns:a16="http://schemas.microsoft.com/office/drawing/2014/main" id="{FF0F95F7-7AC8-01AE-ED47-34E6DD880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n 10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4F9FDBB4-C965-E435-8408-51B5CE5DF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Imagen 11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A63C19A3-1660-CC66-8A48-D8C40B9BD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191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DA2A09-1912-4913-8C49-C1AADEF183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162" y="1336039"/>
            <a:ext cx="2753109" cy="14289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1B3E1A7-4F54-4186-95FB-9F2F2E6493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9331" y="2996599"/>
            <a:ext cx="1505160" cy="15146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27F985-10B4-4169-93C8-F711990F1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879" y="2165112"/>
            <a:ext cx="1751935" cy="10408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1E8C79F-84AB-4166-AF2A-B4312CE71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6340" y="2897587"/>
            <a:ext cx="1486107" cy="14480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6EB20EB-248D-4E98-9B93-52FB4F0AD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05" y="2844237"/>
            <a:ext cx="1286054" cy="15527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1C171D8-0FF2-4D04-AA9E-BEDD8B26D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77" y="4129899"/>
            <a:ext cx="2155505" cy="114654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824CFFD-AA38-4E06-8BBF-2EC064EBA9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0997" y="4458599"/>
            <a:ext cx="2404973" cy="9057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038EACF-739A-4CF3-8D8D-C538C0341F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8461" y="3132168"/>
            <a:ext cx="2113183" cy="1097454"/>
          </a:xfrm>
          <a:prstGeom prst="rect">
            <a:avLst/>
          </a:prstGeom>
        </p:spPr>
      </p:pic>
      <p:pic>
        <p:nvPicPr>
          <p:cNvPr id="29" name="object 3">
            <a:extLst>
              <a:ext uri="{FF2B5EF4-FFF2-40B4-BE49-F238E27FC236}">
                <a16:creationId xmlns:a16="http://schemas.microsoft.com/office/drawing/2014/main" id="{64973714-AAE5-42EB-82CE-8B05B2388E28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89938" y="1720799"/>
            <a:ext cx="1247786" cy="105788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23E3EA9-AF6F-4B1B-A3A0-02AF4ABD0B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5579" y="1050426"/>
            <a:ext cx="1276528" cy="160995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6FBE59E-6B4A-48A4-988C-6EAC5262F2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1608" y="3914621"/>
            <a:ext cx="1438476" cy="130510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898B8E0-FEC9-F2C7-5C6C-EAF35192F2E7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9B084A2-3661-6B66-10D4-900383354396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A94F828E-2CB2-D823-071A-A4C8398293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A3DD4508-17D4-6AAE-9646-FADB32E79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232A508-AF07-316F-74B6-CB604B3490CD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913B91A4-D848-BAAC-BAF6-B3AC97485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2773EB4E-CEE3-E1FD-C6F4-1938C0CDB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9877DA3E-DD8B-C783-1651-6614C94BF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12DC5622-E22C-4C93-0C00-556B09565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018CDBD2-72D8-1B59-5707-1A683C889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B71FE4B6-4821-1FDE-8F65-BDC7C59AB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618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212904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ABA2110-F5AA-485A-AE48-97305BCDE588}"/>
              </a:ext>
            </a:extLst>
          </p:cNvPr>
          <p:cNvSpPr txBox="1"/>
          <p:nvPr/>
        </p:nvSpPr>
        <p:spPr>
          <a:xfrm>
            <a:off x="1903763" y="1816294"/>
            <a:ext cx="1013687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/>
                </a:solidFill>
              </a:rPr>
              <a:t>En el Departamento de Gestión Tecnológica y Vinculación el alumno entregara los siguientes documentos:</a:t>
            </a:r>
          </a:p>
          <a:p>
            <a:endParaRPr lang="es-MX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accent1"/>
                </a:solidFill>
              </a:rPr>
              <a:t>Carta de Aceptación (Dentro los primeros quince días de iniciar su programa)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accent1"/>
                </a:solidFill>
              </a:rPr>
              <a:t>Carta de Liberación (Al termino de su programa)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2000" b="1" dirty="0">
              <a:solidFill>
                <a:schemeClr val="accent1"/>
              </a:solidFill>
            </a:endParaRPr>
          </a:p>
          <a:p>
            <a:pPr algn="ctr"/>
            <a:r>
              <a:rPr lang="es-MX" sz="2000" b="1" dirty="0">
                <a:solidFill>
                  <a:srgbClr val="FF0000"/>
                </a:solidFill>
              </a:rPr>
              <a:t>NOTA IMPORTANTE</a:t>
            </a:r>
            <a:endParaRPr lang="es-MX" b="1" dirty="0">
              <a:solidFill>
                <a:srgbClr val="FF0000"/>
              </a:solidFill>
            </a:endParaRPr>
          </a:p>
          <a:p>
            <a:pPr algn="just"/>
            <a:r>
              <a:rPr lang="es-ES" sz="2000" b="1" dirty="0">
                <a:solidFill>
                  <a:schemeClr val="accent1"/>
                </a:solidFill>
              </a:rPr>
              <a:t>La carta de presentación representa el documento oficial que formaliza la incorporación del estudiante a su programa de Residencias Profesionales; por ello, deberá ser emitida antes del inicio de actividades en la empresa receptora.</a:t>
            </a:r>
            <a:endParaRPr lang="es-MX" b="1" dirty="0">
              <a:solidFill>
                <a:schemeClr val="accent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A368D1E-43B9-F074-62BB-59CF38B6A466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932EC4E5-0DF5-D877-1348-C4D7056C0850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F35C9BB5-3806-BF8D-E978-B3A13FB5D3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7BF7927B-BBEC-48AD-73FE-206C52C5A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9D098EB4-728B-E887-0D6F-BBFAC1E69C7B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308F4728-328F-24F7-FD1D-139AEF2CC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BADF199-8B19-FE26-34B3-03FD60AE7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A92CFC7A-65A1-3DD9-9C7C-1990758E0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CB65F9E8-7606-4A3D-8679-B7398E8A4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4E5407D7-503C-D4D2-BFF0-83E123656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D5C04B76-D25E-82A4-B7CD-5B5D8443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217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D8E0497E-4DB1-4B3A-9A64-B71C1F5E4104}"/>
              </a:ext>
            </a:extLst>
          </p:cNvPr>
          <p:cNvGrpSpPr/>
          <p:nvPr/>
        </p:nvGrpSpPr>
        <p:grpSpPr>
          <a:xfrm>
            <a:off x="2971800" y="1436785"/>
            <a:ext cx="6087491" cy="548139"/>
            <a:chOff x="2587701" y="1845103"/>
            <a:chExt cx="4859782" cy="548139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E2B12995-ECCC-4784-A7EE-BFE8D44E5EF0}"/>
                </a:ext>
              </a:extLst>
            </p:cNvPr>
            <p:cNvSpPr txBox="1"/>
            <p:nvPr/>
          </p:nvSpPr>
          <p:spPr>
            <a:xfrm>
              <a:off x="2587701" y="2134197"/>
              <a:ext cx="48597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Departamento</a:t>
              </a:r>
              <a:r>
                <a:rPr sz="1600" b="1" spc="-35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de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rgbClr val="A6A6A6"/>
                  </a:solidFill>
                  <a:latin typeface="Calibri"/>
                  <a:cs typeface="Calibri"/>
                </a:rPr>
                <a:t>Gestión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A6A6A6"/>
                  </a:solidFill>
                  <a:latin typeface="Calibri"/>
                  <a:cs typeface="Calibri"/>
                </a:rPr>
                <a:t>Tecnológica</a:t>
              </a:r>
              <a:r>
                <a:rPr sz="1600" b="1" spc="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y</a:t>
              </a:r>
              <a:r>
                <a:rPr sz="1600" b="1" spc="-10" dirty="0">
                  <a:solidFill>
                    <a:srgbClr val="A6A6A6"/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rgbClr val="A6A6A6"/>
                  </a:solidFill>
                  <a:latin typeface="Calibri"/>
                  <a:cs typeface="Calibri"/>
                </a:rPr>
                <a:t>Vinculación</a:t>
              </a: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C0FEC814-58F5-4723-9DBF-B24E8A424F5F}"/>
                </a:ext>
              </a:extLst>
            </p:cNvPr>
            <p:cNvSpPr txBox="1"/>
            <p:nvPr/>
          </p:nvSpPr>
          <p:spPr>
            <a:xfrm>
              <a:off x="2587701" y="1845103"/>
              <a:ext cx="485978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2000" b="1" spc="-1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Instituto Tecnológico de Acapulco</a:t>
              </a:r>
              <a:endParaRPr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14A708C-6DC8-4DDE-B2AA-B1192370F940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5"/>
          <a:stretch/>
        </p:blipFill>
        <p:spPr bwMode="auto">
          <a:xfrm>
            <a:off x="-381000" y="746207"/>
            <a:ext cx="3196975" cy="58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D86C494-F166-411D-90EE-DC747360A9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3875" r="3487" b="85775"/>
          <a:stretch/>
        </p:blipFill>
        <p:spPr>
          <a:xfrm>
            <a:off x="9829800" y="34455"/>
            <a:ext cx="2210839" cy="1260945"/>
          </a:xfrm>
          <a:prstGeom prst="rect">
            <a:avLst/>
          </a:prstGeom>
        </p:spPr>
      </p:pic>
      <p:pic>
        <p:nvPicPr>
          <p:cNvPr id="28" name="Gráfico 1">
            <a:extLst>
              <a:ext uri="{FF2B5EF4-FFF2-40B4-BE49-F238E27FC236}">
                <a16:creationId xmlns:a16="http://schemas.microsoft.com/office/drawing/2014/main" id="{7AC398FA-0483-4B6B-8677-3FE537071ABB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25313"/>
            <a:ext cx="6324600" cy="8037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72967D1-1B02-4DEE-BB4F-A3A37A7346EA}"/>
              </a:ext>
            </a:extLst>
          </p:cNvPr>
          <p:cNvSpPr txBox="1"/>
          <p:nvPr/>
        </p:nvSpPr>
        <p:spPr>
          <a:xfrm>
            <a:off x="3074287" y="1985811"/>
            <a:ext cx="8534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/>
                </a:solidFill>
              </a:rPr>
              <a:t>Los convenios y bases de concertación con empresas, organismos o dependencias son formalizados institucionalmente por la Dirección del Instituto, garantizando con ello la validez y respaldo oficial de cada colaboración.</a:t>
            </a:r>
            <a:endParaRPr lang="es-MX" sz="28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2900B03-4889-415C-B8CC-BF0B4EA8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64" y="4128896"/>
            <a:ext cx="1706253" cy="1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cono De Apretón De Manos 3d Con Marca De Verificación Stock de ilustración  - Ilustración de gente, socio: 256013468">
            <a:extLst>
              <a:ext uri="{FF2B5EF4-FFF2-40B4-BE49-F238E27FC236}">
                <a16:creationId xmlns:a16="http://schemas.microsoft.com/office/drawing/2014/main" id="{7C7368B8-94B4-40C7-9FF5-F6E4108E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4324594"/>
            <a:ext cx="1727732" cy="12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gos Oficiales – Tecnológico Nacional de México">
            <a:extLst>
              <a:ext uri="{FF2B5EF4-FFF2-40B4-BE49-F238E27FC236}">
                <a16:creationId xmlns:a16="http://schemas.microsoft.com/office/drawing/2014/main" id="{F28F6BC8-A80E-4B90-92C7-60009A91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72" y="4257109"/>
            <a:ext cx="1447227" cy="15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cono de flechas">
            <a:extLst>
              <a:ext uri="{FF2B5EF4-FFF2-40B4-BE49-F238E27FC236}">
                <a16:creationId xmlns:a16="http://schemas.microsoft.com/office/drawing/2014/main" id="{7D3AC978-9DA2-416D-84A3-C1F31635E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54" b="21030"/>
          <a:stretch/>
        </p:blipFill>
        <p:spPr bwMode="auto">
          <a:xfrm>
            <a:off x="7792938" y="4647790"/>
            <a:ext cx="1143000" cy="6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cono de flechas">
            <a:extLst>
              <a:ext uri="{FF2B5EF4-FFF2-40B4-BE49-F238E27FC236}">
                <a16:creationId xmlns:a16="http://schemas.microsoft.com/office/drawing/2014/main" id="{1437EE9A-FBDA-490C-AB3D-0F385D726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54" b="21030"/>
          <a:stretch/>
        </p:blipFill>
        <p:spPr bwMode="auto">
          <a:xfrm>
            <a:off x="5125479" y="4616605"/>
            <a:ext cx="1143000" cy="6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0D674BF-B2AF-D99B-3C55-8E99FA0BA99C}"/>
              </a:ext>
            </a:extLst>
          </p:cNvPr>
          <p:cNvGrpSpPr/>
          <p:nvPr/>
        </p:nvGrpSpPr>
        <p:grpSpPr>
          <a:xfrm>
            <a:off x="238432" y="5666289"/>
            <a:ext cx="11506200" cy="1209675"/>
            <a:chOff x="0" y="0"/>
            <a:chExt cx="7772400" cy="120967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09FB2BCB-6445-3FD3-E270-244DD5143902}"/>
                </a:ext>
              </a:extLst>
            </p:cNvPr>
            <p:cNvGrpSpPr/>
            <p:nvPr/>
          </p:nvGrpSpPr>
          <p:grpSpPr>
            <a:xfrm>
              <a:off x="0" y="0"/>
              <a:ext cx="7772400" cy="1209675"/>
              <a:chOff x="0" y="0"/>
              <a:chExt cx="7772400" cy="120967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9B3A1E85-7AD4-2472-8F36-2A5218CD58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" t="85137" r="-858" b="2836"/>
              <a:stretch>
                <a:fillRect/>
              </a:stretch>
            </p:blipFill>
            <p:spPr bwMode="auto">
              <a:xfrm>
                <a:off x="0" y="0"/>
                <a:ext cx="7772400" cy="12096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AA6C37B9-302B-A6BB-F64F-3A8A67F601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685800"/>
                <a:ext cx="4966866" cy="44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Avenida Instituto Tecnológico km. 6.5, s/n, Col. El </a:t>
                </a:r>
                <a:r>
                  <a:rPr lang="es-MX" sz="650" b="1" dirty="0" err="1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Cayaco</a:t>
                </a: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. C.P. 39905 Acapulco de Juárez,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Guerrero. Tel. (744) 4429010 ext. 120 y 142 e-mail: vin_acapulco@tecnm.mx</a:t>
                </a:r>
                <a:r>
                  <a:rPr lang="es-MX" sz="650" dirty="0">
                    <a:solidFill>
                      <a:srgbClr val="4D192A"/>
                    </a:solidFill>
                    <a:effectLst/>
                    <a:latin typeface="Geomanist Medium"/>
                    <a:ea typeface="Times New Roman" panose="02020603050405020304" pitchFamily="18" charset="0"/>
                  </a:rPr>
                  <a:t> 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81965"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650" b="1" u="none" strike="noStrike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https://acapulco.tecnm.mx/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None/>
                  <a:tabLst>
                    <a:tab pos="2700020" algn="ctr"/>
                    <a:tab pos="5400040" algn="r"/>
                    <a:tab pos="449580" algn="l"/>
                    <a:tab pos="2700020" algn="ctr"/>
                    <a:tab pos="5400040" algn="r"/>
                  </a:tabLst>
                </a:pPr>
                <a:r>
                  <a:rPr lang="es-MX" sz="700" dirty="0">
                    <a:solidFill>
                      <a:srgbClr val="4D192A"/>
                    </a:solidFill>
                    <a:effectLst/>
                    <a:latin typeface="Noto Sans" panose="020B0502040504020204" pitchFamily="34" charset="0"/>
                    <a:ea typeface="Times New Roman" panose="02020603050405020304" pitchFamily="18" charset="0"/>
                  </a:rPr>
                  <a:t> </a:t>
                </a:r>
                <a:endParaRPr lang="es-MX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2CF5FBD-3FBE-6B7D-6ACB-297507251AB6}"/>
                </a:ext>
              </a:extLst>
            </p:cNvPr>
            <p:cNvGrpSpPr/>
            <p:nvPr/>
          </p:nvGrpSpPr>
          <p:grpSpPr>
            <a:xfrm>
              <a:off x="2286000" y="85725"/>
              <a:ext cx="4253865" cy="589915"/>
              <a:chOff x="0" y="0"/>
              <a:chExt cx="4253865" cy="58991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C58455CF-A1A2-DFDB-C746-F3C0D7447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550" y="9525"/>
                <a:ext cx="450215" cy="504825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2C14AA6C-ADE0-712F-55ED-3C89B309A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6150" y="66675"/>
                <a:ext cx="767715" cy="453390"/>
              </a:xfrm>
              <a:prstGeom prst="rect">
                <a:avLst/>
              </a:prstGeom>
            </p:spPr>
          </p:pic>
          <p:pic>
            <p:nvPicPr>
              <p:cNvPr id="7" name="Imagen 6" descr="Un conjunto de letras blancas en un fondo azul&#10;&#10;Descripción generada automáticamente con confianza media">
                <a:extLst>
                  <a:ext uri="{FF2B5EF4-FFF2-40B4-BE49-F238E27FC236}">
                    <a16:creationId xmlns:a16="http://schemas.microsoft.com/office/drawing/2014/main" id="{61D85103-C22C-B861-1C4C-5AE55924E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85725"/>
                <a:ext cx="217170" cy="41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325E2A3F-A8D6-9EF4-0571-05327655E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133350"/>
                <a:ext cx="791845" cy="3467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Logotipo, Icono&#10;&#10;Descripción generada automáticamente">
                <a:extLst>
                  <a:ext uri="{FF2B5EF4-FFF2-40B4-BE49-F238E27FC236}">
                    <a16:creationId xmlns:a16="http://schemas.microsoft.com/office/drawing/2014/main" id="{50878F69-9FA0-722D-4581-59205B1C6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725" y="104775"/>
                <a:ext cx="367030" cy="357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Imagen que contiene Logotipo&#10;&#10;El contenido generado por IA puede ser incorrecto.">
                <a:extLst>
                  <a:ext uri="{FF2B5EF4-FFF2-40B4-BE49-F238E27FC236}">
                    <a16:creationId xmlns:a16="http://schemas.microsoft.com/office/drawing/2014/main" id="{FD0F8E92-0231-7C61-809C-C380B4BB5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5190" cy="589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487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4622</TotalTime>
  <Words>1613</Words>
  <Application>Microsoft Office PowerPoint</Application>
  <PresentationFormat>Panorámica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Geomanist Medium</vt:lpstr>
      <vt:lpstr>Montserrat</vt:lpstr>
      <vt:lpstr>Noto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master01</dc:creator>
  <cp:lastModifiedBy>Centro de Computo Office</cp:lastModifiedBy>
  <cp:revision>194</cp:revision>
  <dcterms:created xsi:type="dcterms:W3CDTF">2022-11-01T21:14:00Z</dcterms:created>
  <dcterms:modified xsi:type="dcterms:W3CDTF">2026-05-07T17:21:48Z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2022-11-01T00:00:00Z</vt:filetime>
  </property>
</Properties>
</file>